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130"/>
  </p:notesMasterIdLst>
  <p:handoutMasterIdLst>
    <p:handoutMasterId r:id="rId131"/>
  </p:handoutMasterIdLst>
  <p:sldIdLst>
    <p:sldId id="256" r:id="rId2"/>
    <p:sldId id="301" r:id="rId3"/>
    <p:sldId id="257" r:id="rId4"/>
    <p:sldId id="304" r:id="rId5"/>
    <p:sldId id="305" r:id="rId6"/>
    <p:sldId id="306" r:id="rId7"/>
    <p:sldId id="261" r:id="rId8"/>
    <p:sldId id="368" r:id="rId9"/>
    <p:sldId id="367" r:id="rId10"/>
    <p:sldId id="307" r:id="rId11"/>
    <p:sldId id="308" r:id="rId12"/>
    <p:sldId id="315" r:id="rId13"/>
    <p:sldId id="309" r:id="rId14"/>
    <p:sldId id="310" r:id="rId15"/>
    <p:sldId id="369" r:id="rId16"/>
    <p:sldId id="302" r:id="rId17"/>
    <p:sldId id="303" r:id="rId18"/>
    <p:sldId id="371" r:id="rId19"/>
    <p:sldId id="269" r:id="rId20"/>
    <p:sldId id="270" r:id="rId21"/>
    <p:sldId id="271" r:id="rId22"/>
    <p:sldId id="272" r:id="rId23"/>
    <p:sldId id="273" r:id="rId24"/>
    <p:sldId id="311" r:id="rId25"/>
    <p:sldId id="275" r:id="rId26"/>
    <p:sldId id="276" r:id="rId27"/>
    <p:sldId id="277" r:id="rId28"/>
    <p:sldId id="278" r:id="rId29"/>
    <p:sldId id="370" r:id="rId30"/>
    <p:sldId id="298" r:id="rId31"/>
    <p:sldId id="372" r:id="rId32"/>
    <p:sldId id="280" r:id="rId33"/>
    <p:sldId id="281" r:id="rId34"/>
    <p:sldId id="373" r:id="rId35"/>
    <p:sldId id="282" r:id="rId36"/>
    <p:sldId id="300" r:id="rId37"/>
    <p:sldId id="283" r:id="rId38"/>
    <p:sldId id="322" r:id="rId39"/>
    <p:sldId id="321" r:id="rId40"/>
    <p:sldId id="316" r:id="rId41"/>
    <p:sldId id="286" r:id="rId42"/>
    <p:sldId id="287" r:id="rId43"/>
    <p:sldId id="288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291" r:id="rId53"/>
    <p:sldId id="289" r:id="rId54"/>
    <p:sldId id="290" r:id="rId55"/>
    <p:sldId id="323" r:id="rId56"/>
    <p:sldId id="292" r:id="rId57"/>
    <p:sldId id="317" r:id="rId58"/>
    <p:sldId id="318" r:id="rId59"/>
    <p:sldId id="312" r:id="rId60"/>
    <p:sldId id="313" r:id="rId61"/>
    <p:sldId id="293" r:id="rId62"/>
    <p:sldId id="294" r:id="rId63"/>
    <p:sldId id="295" r:id="rId64"/>
    <p:sldId id="325" r:id="rId65"/>
    <p:sldId id="324" r:id="rId66"/>
    <p:sldId id="297" r:id="rId67"/>
    <p:sldId id="296" r:id="rId68"/>
    <p:sldId id="326" r:id="rId69"/>
    <p:sldId id="327" r:id="rId70"/>
    <p:sldId id="328" r:id="rId71"/>
    <p:sldId id="329" r:id="rId72"/>
    <p:sldId id="330" r:id="rId73"/>
    <p:sldId id="331" r:id="rId74"/>
    <p:sldId id="333" r:id="rId75"/>
    <p:sldId id="332" r:id="rId76"/>
    <p:sldId id="351" r:id="rId77"/>
    <p:sldId id="334" r:id="rId78"/>
    <p:sldId id="336" r:id="rId79"/>
    <p:sldId id="337" r:id="rId80"/>
    <p:sldId id="338" r:id="rId81"/>
    <p:sldId id="339" r:id="rId82"/>
    <p:sldId id="360" r:id="rId83"/>
    <p:sldId id="362" r:id="rId84"/>
    <p:sldId id="363" r:id="rId85"/>
    <p:sldId id="393" r:id="rId86"/>
    <p:sldId id="394" r:id="rId87"/>
    <p:sldId id="395" r:id="rId88"/>
    <p:sldId id="396" r:id="rId89"/>
    <p:sldId id="375" r:id="rId90"/>
    <p:sldId id="348" r:id="rId91"/>
    <p:sldId id="377" r:id="rId92"/>
    <p:sldId id="378" r:id="rId93"/>
    <p:sldId id="380" r:id="rId94"/>
    <p:sldId id="381" r:id="rId95"/>
    <p:sldId id="382" r:id="rId96"/>
    <p:sldId id="383" r:id="rId97"/>
    <p:sldId id="384" r:id="rId98"/>
    <p:sldId id="385" r:id="rId99"/>
    <p:sldId id="386" r:id="rId100"/>
    <p:sldId id="379" r:id="rId101"/>
    <p:sldId id="408" r:id="rId102"/>
    <p:sldId id="358" r:id="rId103"/>
    <p:sldId id="414" r:id="rId104"/>
    <p:sldId id="415" r:id="rId105"/>
    <p:sldId id="416" r:id="rId106"/>
    <p:sldId id="397" r:id="rId107"/>
    <p:sldId id="349" r:id="rId108"/>
    <p:sldId id="352" r:id="rId109"/>
    <p:sldId id="353" r:id="rId110"/>
    <p:sldId id="345" r:id="rId111"/>
    <p:sldId id="387" r:id="rId112"/>
    <p:sldId id="388" r:id="rId113"/>
    <p:sldId id="389" r:id="rId114"/>
    <p:sldId id="390" r:id="rId115"/>
    <p:sldId id="391" r:id="rId116"/>
    <p:sldId id="392" r:id="rId117"/>
    <p:sldId id="398" r:id="rId118"/>
    <p:sldId id="409" r:id="rId119"/>
    <p:sldId id="410" r:id="rId120"/>
    <p:sldId id="411" r:id="rId121"/>
    <p:sldId id="399" r:id="rId122"/>
    <p:sldId id="412" r:id="rId123"/>
    <p:sldId id="413" r:id="rId124"/>
    <p:sldId id="347" r:id="rId125"/>
    <p:sldId id="350" r:id="rId126"/>
    <p:sldId id="354" r:id="rId127"/>
    <p:sldId id="355" r:id="rId128"/>
    <p:sldId id="374" r:id="rId129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69"/>
    <p:restoredTop sz="92047"/>
  </p:normalViewPr>
  <p:slideViewPr>
    <p:cSldViewPr>
      <p:cViewPr varScale="1">
        <p:scale>
          <a:sx n="92" d="100"/>
          <a:sy n="92" d="100"/>
        </p:scale>
        <p:origin x="28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77D5A3C-9ACF-224B-904A-9E3968DE89F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D88E6EE-CBAF-A943-92A6-26474A8034D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69F0EA01-7880-FC48-9A2C-46CD0D70363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D3EBC3A7-CCF9-5641-9A3F-B2C1619641C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7ADF3EA-637C-9E49-987E-730E68D53EC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D790A74-FAB7-A442-B78D-D4F6FF59FE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E9623EE-76D9-2D4D-A6A5-FBAD48F5315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E2C4636A-DE7C-EF4E-B6FC-439EE3809E4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70A80F49-672A-4140-A362-71312E9F12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BBFA2CF7-E3B6-AC40-BD3A-A1E3185119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5846C1DA-AD41-234A-995E-D06E6B0684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379611-C9F5-DE4D-A82D-008C125576C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Create ( 3, {5, 6, 7})</a:t>
            </a:r>
          </a:p>
          <a:p>
            <a:r>
              <a:rPr kumimoji="1" lang="en-US" altLang="zh-TW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開出一個</a:t>
            </a:r>
            <a:r>
              <a:rPr kumimoji="1" lang="en-US" altLang="zh-CN" dirty="0">
                <a:sym typeface="Wingdings" pitchFamily="2" charset="2"/>
              </a:rPr>
              <a:t> 3 </a:t>
            </a:r>
            <a:r>
              <a:rPr kumimoji="1" lang="zh-CN" altLang="en-US" dirty="0">
                <a:sym typeface="Wingdings" pitchFamily="2" charset="2"/>
              </a:rPr>
              <a:t>維</a:t>
            </a:r>
            <a:r>
              <a:rPr kumimoji="1" lang="en-US" altLang="zh-CN" dirty="0">
                <a:sym typeface="Wingdings" pitchFamily="2" charset="2"/>
              </a:rPr>
              <a:t> array</a:t>
            </a:r>
            <a:r>
              <a:rPr kumimoji="1" lang="zh-CN" altLang="en-US" dirty="0">
                <a:sym typeface="Wingdings" pitchFamily="2" charset="2"/>
              </a:rPr>
              <a:t>，大小是</a:t>
            </a:r>
            <a:r>
              <a:rPr kumimoji="1" lang="zh-TW" altLang="en-US" dirty="0">
                <a:sym typeface="Wingdings" pitchFamily="2" charset="2"/>
              </a:rPr>
              <a:t> </a:t>
            </a:r>
            <a:r>
              <a:rPr kumimoji="1" lang="en-US" altLang="zh-TW" dirty="0">
                <a:sym typeface="Wingdings" pitchFamily="2" charset="2"/>
              </a:rPr>
              <a:t>5 x 6 x 7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405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739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25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096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6668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733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實作</a:t>
            </a:r>
            <a:r>
              <a:rPr kumimoji="1" lang="en-US" altLang="zh-TW" dirty="0"/>
              <a:t> array </a:t>
            </a:r>
            <a:r>
              <a:rPr kumimoji="1" lang="zh-TW" altLang="en-US" dirty="0"/>
              <a:t>的部分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1415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03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這樣是直接宣告一個變數名稱為</a:t>
            </a:r>
            <a:r>
              <a:rPr kumimoji="1" lang="en-US" altLang="zh-TW" dirty="0"/>
              <a:t> person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3691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提醒大家，</a:t>
            </a:r>
            <a:r>
              <a:rPr kumimoji="1" lang="en-US" altLang="zh-CN" dirty="0"/>
              <a:t>ADT </a:t>
            </a:r>
            <a:r>
              <a:rPr kumimoji="1" lang="zh-CN" altLang="en-US" dirty="0"/>
              <a:t>是什麼意思</a:t>
            </a:r>
            <a:endParaRPr kumimoji="1" lang="en-US" altLang="zh-TW" dirty="0"/>
          </a:p>
          <a:p>
            <a:r>
              <a:rPr kumimoji="1" lang="zh-TW" altLang="en-US" dirty="0"/>
              <a:t>提醒大家，如何判斷一個結構寫得好不好，時間複雜度和空間複雜度的分析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37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不夠用的時候，可以產生錯誤訊息</a:t>
            </a:r>
            <a:endParaRPr kumimoji="1" lang="en-US" altLang="zh-TW" dirty="0"/>
          </a:p>
          <a:p>
            <a:r>
              <a:rPr kumimoji="1" lang="zh-TW" altLang="en-US" dirty="0"/>
              <a:t>或者重新產生更大的儲存空間，並複製過去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有些數值沒有要再使用，則必須刪除，搬動資料很浪費時間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0833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Row 0 of A * Row 0 of B^T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Row 0 of A * Row 1 of B^T </a:t>
            </a:r>
            <a:r>
              <a:rPr kumimoji="1" lang="en-US" altLang="zh-TW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空</a:t>
            </a:r>
            <a:endParaRPr kumimoji="1" lang="en-US" altLang="zh-TW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Row 0 of A * Row 2 of B^T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Row 1 of A * Row 0 of B^T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Row 1 of A * Row 1 of B^T </a:t>
            </a:r>
            <a:r>
              <a:rPr kumimoji="1" lang="en-US" altLang="zh-TW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空</a:t>
            </a:r>
            <a:endParaRPr kumimoji="1" lang="en-US" altLang="zh-CN" dirty="0"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sym typeface="Wingdings" pitchFamily="2" charset="2"/>
              </a:rPr>
              <a:t>Row 1 of A * Row 2 of B^T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830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totalA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totalB</a:t>
            </a:r>
            <a:r>
              <a:rPr kumimoji="1" lang="en-US" altLang="zh-TW" dirty="0"/>
              <a:t>, 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的非</a:t>
            </a:r>
            <a:r>
              <a:rPr kumimoji="1" lang="en-US" altLang="zh-CN" dirty="0"/>
              <a:t>0</a:t>
            </a:r>
            <a:r>
              <a:rPr kumimoji="1" lang="zh-CN" altLang="en-US" dirty="0"/>
              <a:t>元數個數</a:t>
            </a:r>
            <a:endParaRPr kumimoji="1" lang="en-US" altLang="zh-CN" dirty="0"/>
          </a:p>
          <a:p>
            <a:r>
              <a:rPr kumimoji="1" lang="en-US" altLang="zh-TW" dirty="0"/>
              <a:t>row </a:t>
            </a:r>
            <a:r>
              <a:rPr kumimoji="1" lang="zh-CN" altLang="en-US" dirty="0"/>
              <a:t>用來計算現在的位置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419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611-C9F5-DE4D-A82D-008C125576CF}" type="slidenum">
              <a:rPr lang="en-US" altLang="zh-TW" smtClean="0"/>
              <a:pPr/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20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">
            <a:extLst>
              <a:ext uri="{FF2B5EF4-FFF2-40B4-BE49-F238E27FC236}">
                <a16:creationId xmlns:a16="http://schemas.microsoft.com/office/drawing/2014/main" id="{E6D02E58-1920-5945-B88F-3435E9EF046B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6323" name="Group 3">
              <a:extLst>
                <a:ext uri="{FF2B5EF4-FFF2-40B4-BE49-F238E27FC236}">
                  <a16:creationId xmlns:a16="http://schemas.microsoft.com/office/drawing/2014/main" id="{EEFD9636-E682-6C4F-BC99-2EF0DB64E78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56324" name="Freeform 4">
                <a:extLst>
                  <a:ext uri="{FF2B5EF4-FFF2-40B4-BE49-F238E27FC236}">
                    <a16:creationId xmlns:a16="http://schemas.microsoft.com/office/drawing/2014/main" id="{FCC61F88-28A4-2E47-96C0-0C7DC1D9EE1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5" name="Freeform 5">
                <a:extLst>
                  <a:ext uri="{FF2B5EF4-FFF2-40B4-BE49-F238E27FC236}">
                    <a16:creationId xmlns:a16="http://schemas.microsoft.com/office/drawing/2014/main" id="{D0A76C12-11DF-F54E-B6ED-AB14AE14448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6" name="Freeform 6">
                <a:extLst>
                  <a:ext uri="{FF2B5EF4-FFF2-40B4-BE49-F238E27FC236}">
                    <a16:creationId xmlns:a16="http://schemas.microsoft.com/office/drawing/2014/main" id="{35C8038D-414A-B546-B422-8AC3A01E756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7" name="Freeform 7">
                <a:extLst>
                  <a:ext uri="{FF2B5EF4-FFF2-40B4-BE49-F238E27FC236}">
                    <a16:creationId xmlns:a16="http://schemas.microsoft.com/office/drawing/2014/main" id="{56544F48-CD3D-B541-9639-307F0A34B48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8" name="Freeform 8">
                <a:extLst>
                  <a:ext uri="{FF2B5EF4-FFF2-40B4-BE49-F238E27FC236}">
                    <a16:creationId xmlns:a16="http://schemas.microsoft.com/office/drawing/2014/main" id="{69B86DA1-3364-C044-B159-3EF4675F622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29" name="Freeform 9">
                <a:extLst>
                  <a:ext uri="{FF2B5EF4-FFF2-40B4-BE49-F238E27FC236}">
                    <a16:creationId xmlns:a16="http://schemas.microsoft.com/office/drawing/2014/main" id="{3D9A415F-6AE2-ED4A-B813-4459C0B5B68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0" name="Freeform 10">
                <a:extLst>
                  <a:ext uri="{FF2B5EF4-FFF2-40B4-BE49-F238E27FC236}">
                    <a16:creationId xmlns:a16="http://schemas.microsoft.com/office/drawing/2014/main" id="{8D734B9A-195C-B740-B57F-DA1B49A3F68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1" name="Freeform 11">
                <a:extLst>
                  <a:ext uri="{FF2B5EF4-FFF2-40B4-BE49-F238E27FC236}">
                    <a16:creationId xmlns:a16="http://schemas.microsoft.com/office/drawing/2014/main" id="{336F5A07-2C03-5E4F-8211-1E82CEAB8DC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2" name="Freeform 12">
                <a:extLst>
                  <a:ext uri="{FF2B5EF4-FFF2-40B4-BE49-F238E27FC236}">
                    <a16:creationId xmlns:a16="http://schemas.microsoft.com/office/drawing/2014/main" id="{435C71C1-E0E0-5B41-8FFA-E7D0CE3B744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3" name="Freeform 13">
                <a:extLst>
                  <a:ext uri="{FF2B5EF4-FFF2-40B4-BE49-F238E27FC236}">
                    <a16:creationId xmlns:a16="http://schemas.microsoft.com/office/drawing/2014/main" id="{99AD65E2-65CA-0243-A625-6A6FF2D1859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4" name="Freeform 14">
                <a:extLst>
                  <a:ext uri="{FF2B5EF4-FFF2-40B4-BE49-F238E27FC236}">
                    <a16:creationId xmlns:a16="http://schemas.microsoft.com/office/drawing/2014/main" id="{F3342476-2EDB-6B48-AB56-63BCBBEF54E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5" name="Freeform 15">
                <a:extLst>
                  <a:ext uri="{FF2B5EF4-FFF2-40B4-BE49-F238E27FC236}">
                    <a16:creationId xmlns:a16="http://schemas.microsoft.com/office/drawing/2014/main" id="{5818026C-755C-7D43-9F3E-FFF8FCBB65F9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6" name="Freeform 16">
                <a:extLst>
                  <a:ext uri="{FF2B5EF4-FFF2-40B4-BE49-F238E27FC236}">
                    <a16:creationId xmlns:a16="http://schemas.microsoft.com/office/drawing/2014/main" id="{D7E3522C-96B6-B447-9571-94328851A99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7" name="Freeform 17">
                <a:extLst>
                  <a:ext uri="{FF2B5EF4-FFF2-40B4-BE49-F238E27FC236}">
                    <a16:creationId xmlns:a16="http://schemas.microsoft.com/office/drawing/2014/main" id="{99EFE61F-8FF8-5944-A9BA-9ED0E50F9B2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8" name="Freeform 18">
                <a:extLst>
                  <a:ext uri="{FF2B5EF4-FFF2-40B4-BE49-F238E27FC236}">
                    <a16:creationId xmlns:a16="http://schemas.microsoft.com/office/drawing/2014/main" id="{4601CC61-2738-334F-90EC-01B9FA489E7F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39" name="Freeform 19">
                <a:extLst>
                  <a:ext uri="{FF2B5EF4-FFF2-40B4-BE49-F238E27FC236}">
                    <a16:creationId xmlns:a16="http://schemas.microsoft.com/office/drawing/2014/main" id="{63AEC25E-B13F-9E4C-ADA5-D56D42EACEE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40" name="Freeform 20">
                <a:extLst>
                  <a:ext uri="{FF2B5EF4-FFF2-40B4-BE49-F238E27FC236}">
                    <a16:creationId xmlns:a16="http://schemas.microsoft.com/office/drawing/2014/main" id="{454F23DC-E7F7-9B4A-B62E-58F71C580A1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41" name="Freeform 21">
                <a:extLst>
                  <a:ext uri="{FF2B5EF4-FFF2-40B4-BE49-F238E27FC236}">
                    <a16:creationId xmlns:a16="http://schemas.microsoft.com/office/drawing/2014/main" id="{2D507307-80F7-2344-88C0-380791D9B45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342" name="Freeform 22">
                <a:extLst>
                  <a:ext uri="{FF2B5EF4-FFF2-40B4-BE49-F238E27FC236}">
                    <a16:creationId xmlns:a16="http://schemas.microsoft.com/office/drawing/2014/main" id="{A8401D2B-7D3E-F142-B74A-E35536649C5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6343" name="Freeform 23">
              <a:extLst>
                <a:ext uri="{FF2B5EF4-FFF2-40B4-BE49-F238E27FC236}">
                  <a16:creationId xmlns:a16="http://schemas.microsoft.com/office/drawing/2014/main" id="{B9391694-20F4-484D-A147-7CDACDACD220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344" name="Freeform 24">
              <a:extLst>
                <a:ext uri="{FF2B5EF4-FFF2-40B4-BE49-F238E27FC236}">
                  <a16:creationId xmlns:a16="http://schemas.microsoft.com/office/drawing/2014/main" id="{5812050F-0407-1543-845C-F2A2616B8EC6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6345" name="Rectangle 25">
            <a:extLst>
              <a:ext uri="{FF2B5EF4-FFF2-40B4-BE49-F238E27FC236}">
                <a16:creationId xmlns:a16="http://schemas.microsoft.com/office/drawing/2014/main" id="{F6567D50-850E-9441-95FB-8EE57D59330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6346" name="Rectangle 26">
            <a:extLst>
              <a:ext uri="{FF2B5EF4-FFF2-40B4-BE49-F238E27FC236}">
                <a16:creationId xmlns:a16="http://schemas.microsoft.com/office/drawing/2014/main" id="{EEC2F175-667A-7647-902C-49E82921FB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按一下以編輯母片次標題樣式</a:t>
            </a:r>
          </a:p>
        </p:txBody>
      </p:sp>
      <p:sp>
        <p:nvSpPr>
          <p:cNvPr id="56347" name="Rectangle 27">
            <a:extLst>
              <a:ext uri="{FF2B5EF4-FFF2-40B4-BE49-F238E27FC236}">
                <a16:creationId xmlns:a16="http://schemas.microsoft.com/office/drawing/2014/main" id="{82586BA7-10BE-1F49-AF95-DEBAC0C16C8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56348" name="Rectangle 28">
            <a:extLst>
              <a:ext uri="{FF2B5EF4-FFF2-40B4-BE49-F238E27FC236}">
                <a16:creationId xmlns:a16="http://schemas.microsoft.com/office/drawing/2014/main" id="{1F49FE77-A6D9-D442-B342-090D1FD495B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56349" name="Rectangle 29">
            <a:extLst>
              <a:ext uri="{FF2B5EF4-FFF2-40B4-BE49-F238E27FC236}">
                <a16:creationId xmlns:a16="http://schemas.microsoft.com/office/drawing/2014/main" id="{6242987F-484E-2B48-A2DB-D0469EC057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5B07074B-9030-2544-BDEA-74ED369B523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5F59B-6954-BF4F-B192-FEFFD102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EB7704-94F2-B94F-A7B4-9859CBBBE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B967CC-23F0-0E4C-B45C-D4EED496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809FBC-1FB2-B844-8180-6A1E066F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4E138F-AD48-B644-8280-9728159D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2A4246-7B00-CB4F-A640-FE32C8E583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324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11E61A-A0B4-024F-88B1-E899004DD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2119C6-AEFC-6948-882E-3994A92F8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7A6C0B-2DB6-AA43-9FB4-3F7E6AF5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C30A46-3C5C-2143-B935-541FA51E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E04CAA-5659-6744-B5D9-EEDC29E7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BD9C74-8D03-124E-B76D-BBBC5E6CFC7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569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B24561-721E-3740-A19A-0829F079C0C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173163" y="457200"/>
            <a:ext cx="7772400" cy="5638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931FE3-C1E3-734F-A19F-8FA2D0B5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E5C4963-93DC-974E-8734-9F24FBD0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98B90E-DEF8-D44C-90F2-2AABD68B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28E42A5-4488-0F4F-A3AA-BD748776333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105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34B54-DDA5-274A-94BC-D7B75822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B642CE-B05F-DE48-B195-83F7F8535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92063B-CA03-334E-8483-E4FE777B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5989C3-F808-A44D-B8D4-57DCF4C1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CB85EC-01F1-7C40-877B-41E22B93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CF913-535D-C54A-904C-147ED9D2CA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773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98171A-42E7-CE4B-AF58-50E42B0E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AEFA4E-B273-C445-AF5B-6C18C3E5D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A8B42-AA9B-134A-9B0E-1F5D3BC3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A6F38E-6A93-4849-8940-201669FD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54BF13-73CA-6140-9BBE-EB021DA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F4A9A-56E4-454A-9C34-1471E4E49E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038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C5C07-D11A-A84C-B376-C21939F6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F4505A-553F-8E40-9FAF-2CE71A7DE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84B3A0-1A05-3E44-8C2B-AD58193D1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ECFDC7-BF83-D74A-BBB8-188D8826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37E56A-E072-F841-BFB2-3AF4B242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E79A67-B9E8-9443-9907-A2217267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A6307-C9EB-454C-B998-7C337A7055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930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C81D2-5160-B44F-B127-9D743B3C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EE1040-7BF4-EC47-8936-A510E87F0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C9F9EB-E8CE-4F46-802F-6947C5DFB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005F0D-4781-204B-BE66-BA34A6783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C473-D1D9-904B-BDA5-037BBC0E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1604AB0-134C-464C-A990-46B857C4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6B72DB8-60D2-8943-BA18-528BC310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72D4043-0BB8-6D41-AA5E-88523725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93782C-42E7-4442-9B15-D4730723499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899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51EB2B-0C7D-7547-8FF4-EEB83693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F08EA43-FB9F-EB47-9CAE-FFD5AE39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266A0AA-FE94-E249-BFB8-85DD8A7E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25A1F-4C6B-8C4D-85B0-B5451639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5FF1F-307A-1D41-BE97-C0609A35ED2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2163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720601C-2677-834C-BBCB-0432A59BD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4FF7B6A-9D32-2641-9B0A-EAD78793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E03546-4CF7-7042-AD11-FEE42368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568EFA-7617-E849-8D70-7D0C517680D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291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1126B-F660-8449-A2B8-C661511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172F9C-751A-4F46-B798-77CC3891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4D85D2-4B94-C147-AB09-62CC78185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884D74-E2E4-D64F-9B27-314E03DE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6A3032-CA48-4B49-AA37-8C1C6799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44F611-8192-AB46-8F0A-011C5C3E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71A9-90F7-7F4F-B547-E0E3390A44F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19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7815B-BEA7-A340-9862-DB8B7928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781DC6-8A07-DF45-95AA-C1D1DDBA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B92F12-011F-CB4E-92AB-A0731218E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DCCA11-1EEF-1A4B-ADE9-1CDEC29B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5463C1-CE1C-CF40-AB93-1312C313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F0034E-2514-5A4C-8AAC-4F1CEFEE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CCA31E-B44A-2F4E-BB28-FBEDB86E663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779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Group 2">
            <a:extLst>
              <a:ext uri="{FF2B5EF4-FFF2-40B4-BE49-F238E27FC236}">
                <a16:creationId xmlns:a16="http://schemas.microsoft.com/office/drawing/2014/main" id="{05EF2E9B-8712-6E40-8125-A0DF68F064A9}"/>
              </a:ext>
            </a:extLst>
          </p:cNvPr>
          <p:cNvGrpSpPr>
            <a:grpSpLocks/>
          </p:cNvGrpSpPr>
          <p:nvPr/>
        </p:nvGrpSpPr>
        <p:grpSpPr bwMode="auto">
          <a:xfrm>
            <a:off x="0" y="-4763"/>
            <a:ext cx="1063625" cy="6858001"/>
            <a:chOff x="0" y="-3"/>
            <a:chExt cx="670" cy="4320"/>
          </a:xfrm>
        </p:grpSpPr>
        <p:grpSp>
          <p:nvGrpSpPr>
            <p:cNvPr id="55299" name="Group 3">
              <a:extLst>
                <a:ext uri="{FF2B5EF4-FFF2-40B4-BE49-F238E27FC236}">
                  <a16:creationId xmlns:a16="http://schemas.microsoft.com/office/drawing/2014/main" id="{7CD8575F-B1DB-5E46-99C5-EC763D2F449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-1815" y="1838"/>
              <a:ext cx="4320" cy="638"/>
              <a:chOff x="-2" y="1562"/>
              <a:chExt cx="5762" cy="638"/>
            </a:xfrm>
          </p:grpSpPr>
          <p:sp>
            <p:nvSpPr>
              <p:cNvPr id="55300" name="Freeform 4">
                <a:extLst>
                  <a:ext uri="{FF2B5EF4-FFF2-40B4-BE49-F238E27FC236}">
                    <a16:creationId xmlns:a16="http://schemas.microsoft.com/office/drawing/2014/main" id="{A21E3361-765C-4542-ADA9-0EE26EBAEC0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1" name="Freeform 5">
                <a:extLst>
                  <a:ext uri="{FF2B5EF4-FFF2-40B4-BE49-F238E27FC236}">
                    <a16:creationId xmlns:a16="http://schemas.microsoft.com/office/drawing/2014/main" id="{DDE49C23-8688-0847-B0E9-027FCEA1D7B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2" name="Freeform 6">
                <a:extLst>
                  <a:ext uri="{FF2B5EF4-FFF2-40B4-BE49-F238E27FC236}">
                    <a16:creationId xmlns:a16="http://schemas.microsoft.com/office/drawing/2014/main" id="{4D72A73D-140F-FD4E-82E4-DABE350E886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3" name="Freeform 7">
                <a:extLst>
                  <a:ext uri="{FF2B5EF4-FFF2-40B4-BE49-F238E27FC236}">
                    <a16:creationId xmlns:a16="http://schemas.microsoft.com/office/drawing/2014/main" id="{16BFB577-CE20-174D-92E7-DB408B075A86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4" name="Freeform 8">
                <a:extLst>
                  <a:ext uri="{FF2B5EF4-FFF2-40B4-BE49-F238E27FC236}">
                    <a16:creationId xmlns:a16="http://schemas.microsoft.com/office/drawing/2014/main" id="{96BADC4F-44B6-7848-BBCA-CB2C22CE764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5" name="Freeform 9">
                <a:extLst>
                  <a:ext uri="{FF2B5EF4-FFF2-40B4-BE49-F238E27FC236}">
                    <a16:creationId xmlns:a16="http://schemas.microsoft.com/office/drawing/2014/main" id="{BE51F469-8733-4944-B4E0-6A637D5061C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6" name="Freeform 10">
                <a:extLst>
                  <a:ext uri="{FF2B5EF4-FFF2-40B4-BE49-F238E27FC236}">
                    <a16:creationId xmlns:a16="http://schemas.microsoft.com/office/drawing/2014/main" id="{3F2D8353-5526-BA4C-BA39-5209427E3BA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7" name="Freeform 11">
                <a:extLst>
                  <a:ext uri="{FF2B5EF4-FFF2-40B4-BE49-F238E27FC236}">
                    <a16:creationId xmlns:a16="http://schemas.microsoft.com/office/drawing/2014/main" id="{9524C450-A0DD-384D-A116-93067418B25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8" name="Freeform 12">
                <a:extLst>
                  <a:ext uri="{FF2B5EF4-FFF2-40B4-BE49-F238E27FC236}">
                    <a16:creationId xmlns:a16="http://schemas.microsoft.com/office/drawing/2014/main" id="{212E1512-6EA6-7D46-8675-05C8D597C44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09" name="Freeform 13">
                <a:extLst>
                  <a:ext uri="{FF2B5EF4-FFF2-40B4-BE49-F238E27FC236}">
                    <a16:creationId xmlns:a16="http://schemas.microsoft.com/office/drawing/2014/main" id="{2F008343-4678-A04A-B004-36B037A77D1D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0" name="Freeform 14">
                <a:extLst>
                  <a:ext uri="{FF2B5EF4-FFF2-40B4-BE49-F238E27FC236}">
                    <a16:creationId xmlns:a16="http://schemas.microsoft.com/office/drawing/2014/main" id="{973FBAE1-F04E-B64F-BE5D-0BB31285A6B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1" name="Freeform 15">
                <a:extLst>
                  <a:ext uri="{FF2B5EF4-FFF2-40B4-BE49-F238E27FC236}">
                    <a16:creationId xmlns:a16="http://schemas.microsoft.com/office/drawing/2014/main" id="{B609E35D-C9CA-D547-9776-641C36DABA6F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2" name="Freeform 16">
                <a:extLst>
                  <a:ext uri="{FF2B5EF4-FFF2-40B4-BE49-F238E27FC236}">
                    <a16:creationId xmlns:a16="http://schemas.microsoft.com/office/drawing/2014/main" id="{645A7AC8-C664-6449-B70E-819AFEBD0FA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3" name="Freeform 17">
                <a:extLst>
                  <a:ext uri="{FF2B5EF4-FFF2-40B4-BE49-F238E27FC236}">
                    <a16:creationId xmlns:a16="http://schemas.microsoft.com/office/drawing/2014/main" id="{6779F864-FAA1-9F4F-B1AF-87ECEED92B8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4" name="Freeform 18">
                <a:extLst>
                  <a:ext uri="{FF2B5EF4-FFF2-40B4-BE49-F238E27FC236}">
                    <a16:creationId xmlns:a16="http://schemas.microsoft.com/office/drawing/2014/main" id="{8FCC261A-585E-CB48-A910-FC110B8CA1E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5" name="Freeform 19">
                <a:extLst>
                  <a:ext uri="{FF2B5EF4-FFF2-40B4-BE49-F238E27FC236}">
                    <a16:creationId xmlns:a16="http://schemas.microsoft.com/office/drawing/2014/main" id="{869273F6-88DE-CD48-BE06-8D26AD62C29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6" name="Freeform 20">
                <a:extLst>
                  <a:ext uri="{FF2B5EF4-FFF2-40B4-BE49-F238E27FC236}">
                    <a16:creationId xmlns:a16="http://schemas.microsoft.com/office/drawing/2014/main" id="{D0921BF5-9662-A145-9147-7CD9BCA81A0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7" name="Freeform 21">
                <a:extLst>
                  <a:ext uri="{FF2B5EF4-FFF2-40B4-BE49-F238E27FC236}">
                    <a16:creationId xmlns:a16="http://schemas.microsoft.com/office/drawing/2014/main" id="{76BFE3AF-E5B2-914A-9408-CD364C01866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318" name="Freeform 22">
                <a:extLst>
                  <a:ext uri="{FF2B5EF4-FFF2-40B4-BE49-F238E27FC236}">
                    <a16:creationId xmlns:a16="http://schemas.microsoft.com/office/drawing/2014/main" id="{9783C92E-D5B1-9E4E-B822-4503EA5053D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5319" name="Freeform 23">
              <a:extLst>
                <a:ext uri="{FF2B5EF4-FFF2-40B4-BE49-F238E27FC236}">
                  <a16:creationId xmlns:a16="http://schemas.microsoft.com/office/drawing/2014/main" id="{CACB7DCE-60C8-CD49-94B0-99D5E0842493}"/>
                </a:ext>
              </a:extLst>
            </p:cNvPr>
            <p:cNvSpPr>
              <a:spLocks/>
            </p:cNvSpPr>
            <p:nvPr/>
          </p:nvSpPr>
          <p:spPr bwMode="ltGray">
            <a:xfrm rot="16200000" flipH="1">
              <a:off x="-1954" y="1951"/>
              <a:ext cx="4320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320" name="Freeform 24">
              <a:extLst>
                <a:ext uri="{FF2B5EF4-FFF2-40B4-BE49-F238E27FC236}">
                  <a16:creationId xmlns:a16="http://schemas.microsoft.com/office/drawing/2014/main" id="{A4AAA7DF-1642-3E43-AEF5-A249F802A9A8}"/>
                </a:ext>
              </a:extLst>
            </p:cNvPr>
            <p:cNvSpPr>
              <a:spLocks/>
            </p:cNvSpPr>
            <p:nvPr/>
          </p:nvSpPr>
          <p:spPr bwMode="ltGray">
            <a:xfrm rot="16200000" flipH="1">
              <a:off x="-1584" y="2062"/>
              <a:ext cx="4319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5321" name="Rectangle 25">
            <a:extLst>
              <a:ext uri="{FF2B5EF4-FFF2-40B4-BE49-F238E27FC236}">
                <a16:creationId xmlns:a16="http://schemas.microsoft.com/office/drawing/2014/main" id="{2253439E-2BD1-504F-AFD6-357996408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73163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55322" name="Rectangle 26">
            <a:extLst>
              <a:ext uri="{FF2B5EF4-FFF2-40B4-BE49-F238E27FC236}">
                <a16:creationId xmlns:a16="http://schemas.microsoft.com/office/drawing/2014/main" id="{E88AD6D8-EA2A-8E45-B1B1-C496C1F22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163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第二階層</a:t>
            </a:r>
          </a:p>
          <a:p>
            <a:pPr lvl="2"/>
            <a:r>
              <a:rPr lang="zh-TW" altLang="en-US"/>
              <a:t>第三階層</a:t>
            </a:r>
          </a:p>
          <a:p>
            <a:pPr lvl="3"/>
            <a:r>
              <a:rPr lang="zh-TW" altLang="en-US"/>
              <a:t>第四階層</a:t>
            </a:r>
          </a:p>
          <a:p>
            <a:pPr lvl="4"/>
            <a:r>
              <a:rPr lang="zh-TW" altLang="en-US"/>
              <a:t>第五階層</a:t>
            </a:r>
          </a:p>
        </p:txBody>
      </p:sp>
      <p:sp>
        <p:nvSpPr>
          <p:cNvPr id="55323" name="Rectangle 27">
            <a:extLst>
              <a:ext uri="{FF2B5EF4-FFF2-40B4-BE49-F238E27FC236}">
                <a16:creationId xmlns:a16="http://schemas.microsoft.com/office/drawing/2014/main" id="{1A428670-7B15-A148-8D36-37FBBE655C4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endParaRPr lang="en-US" altLang="zh-TW"/>
          </a:p>
        </p:txBody>
      </p:sp>
      <p:sp>
        <p:nvSpPr>
          <p:cNvPr id="55324" name="Rectangle 28">
            <a:extLst>
              <a:ext uri="{FF2B5EF4-FFF2-40B4-BE49-F238E27FC236}">
                <a16:creationId xmlns:a16="http://schemas.microsoft.com/office/drawing/2014/main" id="{3F005CC9-BE63-BA4C-B490-8306BB965BB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altLang="zh-TW"/>
              <a:t>CHAPTER 2</a:t>
            </a:r>
          </a:p>
        </p:txBody>
      </p:sp>
      <p:sp>
        <p:nvSpPr>
          <p:cNvPr id="55325" name="Rectangle 29">
            <a:extLst>
              <a:ext uri="{FF2B5EF4-FFF2-40B4-BE49-F238E27FC236}">
                <a16:creationId xmlns:a16="http://schemas.microsoft.com/office/drawing/2014/main" id="{68B1F1F1-EEB6-2546-95BD-E686AC6FCC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FB6B3905-CC96-864C-B7CD-233DAD02F1E4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E699076A-A89D-754C-8CBB-74179D389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5BEFEE06-3930-B041-A2DC-67D316A6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2282-F542-A544-82A8-5B6C50FAD376}" type="slidenum">
              <a:rPr lang="en-US" altLang="zh-TW"/>
              <a:pPr/>
              <a:t>1</a:t>
            </a:fld>
            <a:endParaRPr lang="en-US" altLang="zh-TW" dirty="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C8C8A1A9-8F7A-1C45-9257-B9FA775B0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1981200"/>
            <a:ext cx="7772400" cy="1143000"/>
          </a:xfrm>
        </p:spPr>
        <p:txBody>
          <a:bodyPr/>
          <a:lstStyle/>
          <a:p>
            <a:r>
              <a:rPr lang="en-US" altLang="zh-TW" sz="3200" u="sng" dirty="0"/>
              <a:t>CHAPTER 2</a:t>
            </a:r>
            <a:r>
              <a:rPr lang="en-US" altLang="zh-TW" dirty="0"/>
              <a:t> 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4BD364E-148A-8E44-83F2-A1A2F1CE0670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295400" y="3810000"/>
            <a:ext cx="6400800" cy="17526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zh-TW" sz="3600" b="1" dirty="0"/>
              <a:t>ARRAYS AND STRUCTURES</a:t>
            </a:r>
            <a:endParaRPr lang="en-US" altLang="zh-TW" dirty="0"/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B6117979-A06D-6744-AA6C-C9AC2A651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724400"/>
            <a:ext cx="68199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CC3300"/>
                </a:solidFill>
              </a:rPr>
              <a:t>All the programs in this file are selected from</a:t>
            </a:r>
          </a:p>
          <a:p>
            <a:r>
              <a:rPr lang="en-US" altLang="zh-TW" sz="2000" dirty="0">
                <a:solidFill>
                  <a:srgbClr val="CC3300"/>
                </a:solidFill>
              </a:rPr>
              <a:t>	</a:t>
            </a:r>
            <a:r>
              <a:rPr lang="en-US" altLang="zh-TW" sz="2000" dirty="0"/>
              <a:t>Ellis Horowitz, Sartaj </a:t>
            </a:r>
            <a:r>
              <a:rPr lang="en-US" altLang="zh-TW" sz="2000" dirty="0" err="1"/>
              <a:t>Sahni</a:t>
            </a:r>
            <a:r>
              <a:rPr lang="en-US" altLang="zh-TW" sz="2000"/>
              <a:t>, and Susan Anderson-Freed</a:t>
            </a:r>
          </a:p>
          <a:p>
            <a:r>
              <a:rPr lang="en-US" altLang="zh-TW" sz="2000"/>
              <a:t>	“Fundamentals of Data Structures in C”,</a:t>
            </a:r>
          </a:p>
          <a:p>
            <a:r>
              <a:rPr lang="en-US" altLang="zh-TW" sz="2000"/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71536F6-5F72-7E49-9221-DBDE70FF5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D36C3EB-3A6A-3E42-8EBF-E4EC8A95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1ACDD-ADF2-6844-8871-5CAAC02B2C26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554C13D2-CB83-B34D-A180-00C4D7617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Structures (aka records)</a:t>
            </a:r>
          </a:p>
        </p:txBody>
      </p:sp>
      <p:sp>
        <p:nvSpPr>
          <p:cNvPr id="74755" name="Text Box 3">
            <a:extLst>
              <a:ext uri="{FF2B5EF4-FFF2-40B4-BE49-F238E27FC236}">
                <a16:creationId xmlns:a16="http://schemas.microsoft.com/office/drawing/2014/main" id="{142C753B-A74D-2842-831A-509892EEC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981200"/>
            <a:ext cx="522931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struct {</a:t>
            </a:r>
          </a:p>
          <a:p>
            <a:r>
              <a:rPr lang="en-US" altLang="zh-TW" dirty="0"/>
              <a:t>	char name[10];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age;</a:t>
            </a:r>
          </a:p>
          <a:p>
            <a:r>
              <a:rPr lang="en-US" altLang="zh-TW" dirty="0"/>
              <a:t>	float salary;</a:t>
            </a:r>
          </a:p>
          <a:p>
            <a:r>
              <a:rPr lang="en-US" altLang="zh-TW" dirty="0"/>
              <a:t>	} person;</a:t>
            </a:r>
          </a:p>
          <a:p>
            <a:r>
              <a:rPr lang="en-US" altLang="zh-TW" dirty="0"/>
              <a:t>// </a:t>
            </a:r>
            <a:r>
              <a:rPr lang="en-US" altLang="zh-TW" dirty="0">
                <a:solidFill>
                  <a:srgbClr val="C00000"/>
                </a:solidFill>
              </a:rPr>
              <a:t>create a variable</a:t>
            </a:r>
            <a:r>
              <a:rPr lang="en-US" altLang="zh-TW" dirty="0"/>
              <a:t> whose name is </a:t>
            </a:r>
            <a:r>
              <a:rPr lang="en-US" altLang="zh-TW" i="1" dirty="0"/>
              <a:t>person</a:t>
            </a:r>
          </a:p>
          <a:p>
            <a:r>
              <a:rPr lang="en-US" altLang="zh-TW" dirty="0" err="1"/>
              <a:t>strcpy</a:t>
            </a:r>
            <a:r>
              <a:rPr lang="en-US" altLang="zh-TW" dirty="0"/>
              <a:t>(</a:t>
            </a:r>
            <a:r>
              <a:rPr lang="en-US" altLang="zh-TW" dirty="0" err="1"/>
              <a:t>person.name</a:t>
            </a:r>
            <a:r>
              <a:rPr lang="en-US" altLang="zh-TW" dirty="0"/>
              <a:t>, “</a:t>
            </a:r>
            <a:r>
              <a:rPr lang="en-US" altLang="zh-TW" dirty="0" err="1"/>
              <a:t>james</a:t>
            </a:r>
            <a:r>
              <a:rPr lang="en-US" altLang="zh-TW" dirty="0"/>
              <a:t>”);</a:t>
            </a:r>
          </a:p>
          <a:p>
            <a:r>
              <a:rPr lang="en-US" altLang="zh-TW" dirty="0" err="1"/>
              <a:t>person.age</a:t>
            </a:r>
            <a:r>
              <a:rPr lang="en-US" altLang="zh-TW" dirty="0"/>
              <a:t>=10;</a:t>
            </a:r>
          </a:p>
          <a:p>
            <a:r>
              <a:rPr lang="en-US" altLang="zh-TW" dirty="0" err="1"/>
              <a:t>person.salary</a:t>
            </a:r>
            <a:r>
              <a:rPr lang="en-US" altLang="zh-TW" dirty="0"/>
              <a:t>=35000;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8460432" y="441195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4E63BFD0-A192-3E4E-80FD-A3039213DC3B}"/>
              </a:ext>
            </a:extLst>
          </p:cNvPr>
          <p:cNvSpPr/>
          <p:nvPr/>
        </p:nvSpPr>
        <p:spPr bwMode="auto">
          <a:xfrm rot="16200000">
            <a:off x="7812361" y="4365104"/>
            <a:ext cx="144018" cy="1008113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F023A2F4-906D-CF4F-B9A7-93994AFB6DC7}"/>
              </a:ext>
            </a:extLst>
          </p:cNvPr>
          <p:cNvSpPr/>
          <p:nvPr/>
        </p:nvSpPr>
        <p:spPr bwMode="auto">
          <a:xfrm rot="5400000">
            <a:off x="2735794" y="4761150"/>
            <a:ext cx="144017" cy="108012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99306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9667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0AF5479D-4CC9-FE42-B467-66E4A4AAC4EF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63806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0AF5479D-4CC9-FE42-B467-66E4A4AAC4EF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B3F95E1-5BBC-4846-A034-3F8D7571F704}"/>
              </a:ext>
            </a:extLst>
          </p:cNvPr>
          <p:cNvSpPr/>
          <p:nvPr/>
        </p:nvSpPr>
        <p:spPr bwMode="auto">
          <a:xfrm>
            <a:off x="5859547" y="5661248"/>
            <a:ext cx="756085" cy="648072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294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0AF5479D-4CC9-FE42-B467-66E4A4AAC4EF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3B31489-C620-5648-8ED8-F1F8A65642D5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flipH="1" flipV="1">
            <a:off x="4573541" y="5569210"/>
            <a:ext cx="1396732" cy="186946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BB3F95E1-5BBC-4846-A034-3F8D7571F704}"/>
              </a:ext>
            </a:extLst>
          </p:cNvPr>
          <p:cNvSpPr/>
          <p:nvPr/>
        </p:nvSpPr>
        <p:spPr bwMode="auto">
          <a:xfrm>
            <a:off x="5859547" y="5661248"/>
            <a:ext cx="756085" cy="648072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5067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5EFFAD5D-85EB-8543-8535-1FC7642644E0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CB4DDF71-694C-AB47-A28D-24C83AD53E4A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0AF5479D-4CC9-FE42-B467-66E4A4AAC4EF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3B31489-C620-5648-8ED8-F1F8A65642D5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flipH="1" flipV="1">
            <a:off x="4573541" y="5569210"/>
            <a:ext cx="1396732" cy="186946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BB3F95E1-5BBC-4846-A034-3F8D7571F704}"/>
              </a:ext>
            </a:extLst>
          </p:cNvPr>
          <p:cNvSpPr/>
          <p:nvPr/>
        </p:nvSpPr>
        <p:spPr bwMode="auto">
          <a:xfrm>
            <a:off x="5859547" y="5661248"/>
            <a:ext cx="756085" cy="648072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D3F89E0-A35D-C64B-9F16-3124732E756D}"/>
              </a:ext>
            </a:extLst>
          </p:cNvPr>
          <p:cNvCxnSpPr>
            <a:cxnSpLocks/>
          </p:cNvCxnSpPr>
          <p:nvPr/>
        </p:nvCxnSpPr>
        <p:spPr bwMode="auto">
          <a:xfrm>
            <a:off x="4427984" y="5423565"/>
            <a:ext cx="360041" cy="1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59072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latin typeface="TimesNewRomanPSMT" panose="02020603050405020304" pitchFamily="18" charset="0"/>
              </a:rPr>
              <a:t>Rules for </a:t>
            </a:r>
            <a:r>
              <a:rPr lang="en-US" altLang="zh-TW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pattern match</a:t>
            </a:r>
            <a:r>
              <a:rPr lang="zh-TW" altLang="en-US" sz="2800" dirty="0">
                <a:solidFill>
                  <a:srgbClr val="0070C0"/>
                </a:solidFill>
                <a:latin typeface="TimesNewRomanPSMT" panose="02020603050405020304" pitchFamily="18" charset="0"/>
              </a:rPr>
              <a:t> </a:t>
            </a:r>
            <a:endParaRPr lang="en-US" altLang="zh-TW" sz="2800" dirty="0">
              <a:solidFill>
                <a:srgbClr val="0070C0"/>
              </a:solidFill>
              <a:latin typeface="TimesNewRomanPSMT" panose="02020603050405020304" pitchFamily="18" charset="0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a partial match is found such that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baseline="-25000" dirty="0">
                <a:latin typeface="TimesNewRomanPS"/>
              </a:rPr>
              <a:t>-j</a:t>
            </a:r>
            <a:r>
              <a:rPr lang="en-US" altLang="zh-TW" dirty="0">
                <a:latin typeface="TimesNewRomanPSMT" panose="02020603050405020304" pitchFamily="18" charset="0"/>
              </a:rPr>
              <a:t>...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 </a:t>
            </a:r>
            <a:r>
              <a:rPr lang="en-US" altLang="zh-TW" dirty="0">
                <a:latin typeface="TimesNewRomanPSMT" panose="02020603050405020304" pitchFamily="18" charset="0"/>
              </a:rPr>
              <a:t>=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1 </a:t>
            </a:r>
            <a:r>
              <a:rPr lang="en-US" altLang="zh-TW" dirty="0">
                <a:latin typeface="TimesNewRomanPSMT" panose="02020603050405020304" pitchFamily="18" charset="0"/>
              </a:rPr>
              <a:t>...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i="1" baseline="-25000" dirty="0">
                <a:latin typeface="TimesNewRomanPS"/>
              </a:rPr>
              <a:t>j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-1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 err="1">
                <a:latin typeface="TimesNewRomanPS"/>
              </a:rPr>
              <a:t>s</a:t>
            </a:r>
            <a:r>
              <a:rPr lang="en-US" altLang="zh-TW" i="1" baseline="-25000" dirty="0" err="1">
                <a:latin typeface="TimesNewRomanPS"/>
              </a:rPr>
              <a:t>i</a:t>
            </a:r>
            <a:r>
              <a:rPr lang="en-US" altLang="zh-TW" i="1" dirty="0">
                <a:latin typeface="TimesNewRomanPS"/>
              </a:rPr>
              <a:t> </a:t>
            </a:r>
            <a:r>
              <a:rPr lang="zh-TW" altLang="en-US" dirty="0"/>
              <a:t>≠ </a:t>
            </a:r>
            <a:r>
              <a:rPr lang="en-US" altLang="zh-TW" i="1" dirty="0" err="1">
                <a:latin typeface="TimesNewRomanPS"/>
              </a:rPr>
              <a:t>p</a:t>
            </a:r>
            <a:r>
              <a:rPr lang="en-US" altLang="zh-TW" i="1" baseline="-25000" dirty="0" err="1">
                <a:latin typeface="TimesNewRomanPS"/>
              </a:rPr>
              <a:t>j</a:t>
            </a:r>
            <a:r>
              <a:rPr lang="en-US" altLang="zh-TW" dirty="0">
                <a:latin typeface="TimesNewRomanPSMT" panose="02020603050405020304" pitchFamily="18" charset="0"/>
              </a:rPr>
              <a:t>, then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matching may be resumed by comparing </a:t>
            </a:r>
            <a:r>
              <a:rPr lang="en-US" altLang="zh-TW" i="1" dirty="0" err="1">
                <a:solidFill>
                  <a:srgbClr val="C00000"/>
                </a:solidFill>
                <a:latin typeface="TimesNewRomanPS"/>
              </a:rPr>
              <a:t>s</a:t>
            </a:r>
            <a:r>
              <a:rPr lang="en-US" altLang="zh-TW" i="1" baseline="-25000" dirty="0" err="1">
                <a:solidFill>
                  <a:srgbClr val="C00000"/>
                </a:solidFill>
                <a:latin typeface="TimesNewRomanPS"/>
              </a:rPr>
              <a:t>i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NewRomanPSMT" panose="02020603050405020304" pitchFamily="18" charset="0"/>
              </a:rPr>
              <a:t>and </a:t>
            </a:r>
            <a:r>
              <a:rPr lang="en-US" altLang="zh-TW" i="1" dirty="0">
                <a:solidFill>
                  <a:srgbClr val="C00000"/>
                </a:solidFill>
                <a:latin typeface="TimesNewRomanPS"/>
              </a:rPr>
              <a:t>p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f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(</a:t>
            </a:r>
            <a:r>
              <a:rPr lang="en-US" altLang="zh-TW" i="1" baseline="-25000" dirty="0">
                <a:solidFill>
                  <a:srgbClr val="C00000"/>
                </a:solidFill>
                <a:latin typeface="TimesNewRomanPS"/>
              </a:rPr>
              <a:t>j</a:t>
            </a:r>
            <a:r>
              <a:rPr lang="en-US" altLang="zh-TW" baseline="-25000" dirty="0">
                <a:solidFill>
                  <a:srgbClr val="C00000"/>
                </a:solidFill>
                <a:latin typeface="TimesNewRomanPSMT" panose="02020603050405020304" pitchFamily="18" charset="0"/>
              </a:rPr>
              <a:t>-1)+1</a:t>
            </a:r>
            <a:r>
              <a:rPr lang="en-US" altLang="zh-TW" dirty="0">
                <a:latin typeface="TimesNewRomanPSMT" panose="02020603050405020304" pitchFamily="18" charset="0"/>
              </a:rPr>
              <a:t> if </a:t>
            </a:r>
            <a:r>
              <a:rPr lang="en-US" altLang="zh-TW" i="1" dirty="0">
                <a:latin typeface="TimesNewRomanPS"/>
              </a:rPr>
              <a:t>j</a:t>
            </a:r>
            <a:r>
              <a:rPr lang="zh-TW" altLang="en-US" dirty="0"/>
              <a:t> ≠</a:t>
            </a:r>
            <a:r>
              <a:rPr lang="en-US" altLang="zh-TW" dirty="0"/>
              <a:t> 0</a:t>
            </a:r>
            <a:endParaRPr lang="en-US" altLang="zh-TW" dirty="0">
              <a:latin typeface="CambriaMath"/>
            </a:endParaRPr>
          </a:p>
          <a:p>
            <a:pPr lvl="1"/>
            <a:r>
              <a:rPr lang="en-US" altLang="zh-TW" dirty="0">
                <a:latin typeface="TimesNewRomanPSMT" panose="02020603050405020304" pitchFamily="18" charset="0"/>
              </a:rPr>
              <a:t>If </a:t>
            </a:r>
            <a:r>
              <a:rPr lang="en-US" altLang="zh-TW" i="1" dirty="0">
                <a:latin typeface="TimesNewRomanPS"/>
              </a:rPr>
              <a:t>j </a:t>
            </a:r>
            <a:r>
              <a:rPr lang="en-US" altLang="zh-TW" dirty="0">
                <a:latin typeface="TimesNewRomanPSMT" panose="02020603050405020304" pitchFamily="18" charset="0"/>
              </a:rPr>
              <a:t>= 0, we continue by comparing </a:t>
            </a:r>
            <a:r>
              <a:rPr lang="en-US" altLang="zh-TW" i="1" dirty="0">
                <a:latin typeface="TimesNewRomanPS"/>
              </a:rPr>
              <a:t>s</a:t>
            </a:r>
            <a:r>
              <a:rPr lang="en-US" altLang="zh-TW" i="1" baseline="-25000" dirty="0">
                <a:latin typeface="TimesNewRomanPS"/>
              </a:rPr>
              <a:t>i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+1</a:t>
            </a:r>
            <a:r>
              <a:rPr lang="en-US" altLang="zh-TW" dirty="0">
                <a:latin typeface="TimesNewRomanPSMT" panose="02020603050405020304" pitchFamily="18" charset="0"/>
              </a:rPr>
              <a:t> and </a:t>
            </a:r>
            <a:r>
              <a:rPr lang="en-US" altLang="zh-TW" i="1" dirty="0">
                <a:latin typeface="TimesNewRomanPS"/>
              </a:rPr>
              <a:t>p</a:t>
            </a:r>
            <a:r>
              <a:rPr lang="en-US" altLang="zh-TW" baseline="-25000" dirty="0">
                <a:latin typeface="TimesNewRomanPSMT" panose="02020603050405020304" pitchFamily="18" charset="0"/>
              </a:rPr>
              <a:t>0</a:t>
            </a:r>
            <a:r>
              <a:rPr lang="en-US" altLang="zh-TW" dirty="0">
                <a:latin typeface="TimesNewRomanPSMT" panose="02020603050405020304" pitchFamily="18" charset="0"/>
              </a:rPr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</a:t>
            </a:r>
            <a:r>
              <a:rPr lang="zh-TW" altLang="en-US" sz="2800" i="1" dirty="0">
                <a:latin typeface="Courier" pitchFamily="2" charset="0"/>
              </a:rPr>
              <a:t>     </a:t>
            </a: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  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0482989-0B19-FF48-A1B6-99813D00614B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21297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右中括弧 8">
            <a:extLst>
              <a:ext uri="{FF2B5EF4-FFF2-40B4-BE49-F238E27FC236}">
                <a16:creationId xmlns:a16="http://schemas.microsoft.com/office/drawing/2014/main" id="{585FC5AF-417F-9B43-B8E4-0B5DB8813E5E}"/>
              </a:ext>
            </a:extLst>
          </p:cNvPr>
          <p:cNvSpPr/>
          <p:nvPr/>
        </p:nvSpPr>
        <p:spPr bwMode="auto">
          <a:xfrm rot="5400000">
            <a:off x="3826032" y="331124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C3CC639-EB1E-8E4B-94DC-CDD79F3AEE33}"/>
              </a:ext>
            </a:extLst>
          </p:cNvPr>
          <p:cNvSpPr/>
          <p:nvPr/>
        </p:nvSpPr>
        <p:spPr bwMode="auto">
          <a:xfrm rot="16200000">
            <a:off x="5086173" y="3058843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5D67194-FFA0-8240-AC46-051E4BF551D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4653136"/>
            <a:ext cx="0" cy="144016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986391EC-08CC-7848-80AA-BB587F9A2FD1}"/>
              </a:ext>
            </a:extLst>
          </p:cNvPr>
          <p:cNvSpPr/>
          <p:nvPr/>
        </p:nvSpPr>
        <p:spPr bwMode="auto">
          <a:xfrm rot="5400000">
            <a:off x="3313820" y="4367065"/>
            <a:ext cx="212101" cy="2520279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9DD19FA4-5B4A-1747-A5BB-0CA16F339F73}"/>
              </a:ext>
            </a:extLst>
          </p:cNvPr>
          <p:cNvSpPr/>
          <p:nvPr/>
        </p:nvSpPr>
        <p:spPr bwMode="auto">
          <a:xfrm rot="16200000">
            <a:off x="5229294" y="4175859"/>
            <a:ext cx="194365" cy="230104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十字形 13">
            <a:extLst>
              <a:ext uri="{FF2B5EF4-FFF2-40B4-BE49-F238E27FC236}">
                <a16:creationId xmlns:a16="http://schemas.microsoft.com/office/drawing/2014/main" id="{E7B5C947-CE81-8B4F-BC1A-77CE2268496B}"/>
              </a:ext>
            </a:extLst>
          </p:cNvPr>
          <p:cNvSpPr/>
          <p:nvPr/>
        </p:nvSpPr>
        <p:spPr bwMode="auto">
          <a:xfrm rot="2675272">
            <a:off x="6489553" y="4989535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09AD2470-E4D8-9F4E-9D0A-1178DF9BEFF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3541" y="5569210"/>
            <a:ext cx="1396732" cy="186946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835E9B7-142E-624D-B0F5-213192ED3C14}"/>
              </a:ext>
            </a:extLst>
          </p:cNvPr>
          <p:cNvCxnSpPr>
            <a:cxnSpLocks/>
          </p:cNvCxnSpPr>
          <p:nvPr/>
        </p:nvCxnSpPr>
        <p:spPr bwMode="auto">
          <a:xfrm>
            <a:off x="4427984" y="5423565"/>
            <a:ext cx="360041" cy="1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87D17AB2-CC88-C747-8AE5-78EC333FF3BA}"/>
              </a:ext>
            </a:extLst>
          </p:cNvPr>
          <p:cNvSpPr/>
          <p:nvPr/>
        </p:nvSpPr>
        <p:spPr bwMode="auto">
          <a:xfrm>
            <a:off x="4651157" y="5126732"/>
            <a:ext cx="756085" cy="648072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34013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512440"/>
            <a:ext cx="9217024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pmatch</a:t>
            </a:r>
            <a:r>
              <a:rPr lang="en-US" altLang="zh-TW" sz="2400" dirty="0">
                <a:latin typeface="Courier" pitchFamily="2" charset="0"/>
              </a:rPr>
              <a:t>(char *string, char *pat)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{ /* Knuth, Morris, Pratt string match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 algorithm*/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= 0, j = 0;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lens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(string);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(pat);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while (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&lt; lens &amp;&amp; j &lt;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) {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if (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string[</a:t>
            </a:r>
            <a:r>
              <a:rPr lang="en-US" altLang="zh-TW" sz="24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] == pat[j]</a:t>
            </a:r>
            <a:r>
              <a:rPr lang="en-US" altLang="zh-TW" sz="2400" dirty="0">
                <a:latin typeface="Courier" pitchFamily="2" charset="0"/>
              </a:rPr>
              <a:t>) { 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    i</a:t>
            </a:r>
            <a:r>
              <a:rPr lang="en-US" altLang="zh-TW" sz="2400" dirty="0">
                <a:latin typeface="Courier" pitchFamily="2" charset="0"/>
              </a:rPr>
              <a:t>++;</a:t>
            </a:r>
            <a:r>
              <a:rPr lang="en-US" altLang="zh-TW" sz="2400" dirty="0" err="1">
                <a:latin typeface="Courier" pitchFamily="2" charset="0"/>
              </a:rPr>
              <a:t> j++</a:t>
            </a:r>
            <a:r>
              <a:rPr lang="en-US" altLang="zh-TW" sz="24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}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  else if (j == 0)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++;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else 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j = </a:t>
            </a:r>
            <a:r>
              <a:rPr lang="en-US" altLang="zh-TW" sz="2400" dirty="0">
                <a:solidFill>
                  <a:srgbClr val="00B050"/>
                </a:solidFill>
                <a:latin typeface="Courier" pitchFamily="2" charset="0"/>
              </a:rPr>
              <a:t>failure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[j-1]+1</a:t>
            </a:r>
            <a:r>
              <a:rPr lang="en-US" altLang="zh-TW" sz="2400" dirty="0">
                <a:latin typeface="Courier" pitchFamily="2" charset="0"/>
              </a:rPr>
              <a:t>;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return ( (j ==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) ? (</a:t>
            </a:r>
            <a:r>
              <a:rPr lang="en-US" altLang="zh-TW" sz="2400" dirty="0" err="1">
                <a:latin typeface="Courier" pitchFamily="2" charset="0"/>
              </a:rPr>
              <a:t>i-lenp</a:t>
            </a:r>
            <a:r>
              <a:rPr lang="en-US" altLang="zh-TW" sz="2400" dirty="0">
                <a:latin typeface="Courier" pitchFamily="2" charset="0"/>
              </a:rPr>
              <a:t>) : -1);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4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</p:spTree>
    <p:extLst>
      <p:ext uri="{BB962C8B-B14F-4D97-AF65-F5344CB8AC3E}">
        <p14:creationId xmlns:p14="http://schemas.microsoft.com/office/powerpoint/2010/main" val="9752420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512440"/>
            <a:ext cx="9217024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pmatch</a:t>
            </a:r>
            <a:r>
              <a:rPr lang="en-US" altLang="zh-TW" sz="2400" dirty="0">
                <a:latin typeface="Courier" pitchFamily="2" charset="0"/>
              </a:rPr>
              <a:t>(char *string, char *pat)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{ /* Knuth, Morris, Pratt string match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 algorithm*/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= 0, j = 0;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lens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(string);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(pat);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while (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&lt; lens &amp;&amp; j &lt;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) {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if (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string[</a:t>
            </a:r>
            <a:r>
              <a:rPr lang="en-US" altLang="zh-TW" sz="24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] == pat[j]</a:t>
            </a:r>
            <a:r>
              <a:rPr lang="en-US" altLang="zh-TW" sz="2400" dirty="0">
                <a:latin typeface="Courier" pitchFamily="2" charset="0"/>
              </a:rPr>
              <a:t>) { 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    i</a:t>
            </a:r>
            <a:r>
              <a:rPr lang="en-US" altLang="zh-TW" sz="2400" dirty="0">
                <a:latin typeface="Courier" pitchFamily="2" charset="0"/>
              </a:rPr>
              <a:t>++;</a:t>
            </a:r>
            <a:r>
              <a:rPr lang="en-US" altLang="zh-TW" sz="2400" dirty="0" err="1">
                <a:latin typeface="Courier" pitchFamily="2" charset="0"/>
              </a:rPr>
              <a:t> j++</a:t>
            </a:r>
            <a:r>
              <a:rPr lang="en-US" altLang="zh-TW" sz="24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}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  else if (j == 0)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++;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else 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j = failure[j-1]+1</a:t>
            </a:r>
            <a:r>
              <a:rPr lang="en-US" altLang="zh-TW" sz="2400" dirty="0">
                <a:latin typeface="Courier" pitchFamily="2" charset="0"/>
              </a:rPr>
              <a:t>;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return ( (j ==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) ? (</a:t>
            </a:r>
            <a:r>
              <a:rPr lang="en-US" altLang="zh-TW" sz="2400" dirty="0" err="1">
                <a:latin typeface="Courier" pitchFamily="2" charset="0"/>
              </a:rPr>
              <a:t>i-lenp</a:t>
            </a:r>
            <a:r>
              <a:rPr lang="en-US" altLang="zh-TW" sz="2400" dirty="0">
                <a:latin typeface="Courier" pitchFamily="2" charset="0"/>
              </a:rPr>
              <a:t>) : -1);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4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DCC0C2E2-E87A-7E4D-BE8E-7DE8C765ED06}"/>
              </a:ext>
            </a:extLst>
          </p:cNvPr>
          <p:cNvSpPr/>
          <p:nvPr/>
        </p:nvSpPr>
        <p:spPr bwMode="auto">
          <a:xfrm>
            <a:off x="6660232" y="3356992"/>
            <a:ext cx="216024" cy="1584176"/>
          </a:xfrm>
          <a:prstGeom prst="rightBrac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3A07639-C5DA-FD4C-B198-3FB814EE1FDD}"/>
              </a:ext>
            </a:extLst>
          </p:cNvPr>
          <p:cNvSpPr txBox="1"/>
          <p:nvPr/>
        </p:nvSpPr>
        <p:spPr>
          <a:xfrm>
            <a:off x="6983449" y="3371508"/>
            <a:ext cx="2160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i can be increased?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E83EAE-4C07-0C4A-AF5F-D37CED4C47D4}"/>
              </a:ext>
            </a:extLst>
          </p:cNvPr>
          <p:cNvSpPr txBox="1"/>
          <p:nvPr/>
        </p:nvSpPr>
        <p:spPr>
          <a:xfrm>
            <a:off x="2411760" y="5413375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How many times j can be increased?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7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109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512440"/>
            <a:ext cx="9217024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pmatch</a:t>
            </a:r>
            <a:r>
              <a:rPr lang="en-US" altLang="zh-TW" sz="2400" dirty="0">
                <a:latin typeface="Courier" pitchFamily="2" charset="0"/>
              </a:rPr>
              <a:t>(char *string, char *pat)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{ /* Knuth, Morris, Pratt string match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 algorithm*/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= 0, j = 0;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lens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(string);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</a:t>
            </a:r>
            <a:r>
              <a:rPr lang="en-US" altLang="zh-TW" sz="2400" dirty="0" err="1">
                <a:latin typeface="Courier" pitchFamily="2" charset="0"/>
              </a:rPr>
              <a:t>int</a:t>
            </a:r>
            <a:r>
              <a:rPr lang="en-US" altLang="zh-TW" sz="2400" dirty="0">
                <a:latin typeface="Courier" pitchFamily="2" charset="0"/>
              </a:rPr>
              <a:t>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= </a:t>
            </a:r>
            <a:r>
              <a:rPr lang="en-US" altLang="zh-TW" sz="2400" dirty="0" err="1">
                <a:latin typeface="Courier" pitchFamily="2" charset="0"/>
              </a:rPr>
              <a:t>strlen</a:t>
            </a:r>
            <a:r>
              <a:rPr lang="en-US" altLang="zh-TW" sz="2400" dirty="0">
                <a:latin typeface="Courier" pitchFamily="2" charset="0"/>
              </a:rPr>
              <a:t>(pat);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while (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 &lt; lens &amp;&amp; j &lt;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 ) {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if (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string[</a:t>
            </a:r>
            <a:r>
              <a:rPr lang="en-US" altLang="zh-TW" sz="24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] == pat[j]</a:t>
            </a:r>
            <a:r>
              <a:rPr lang="en-US" altLang="zh-TW" sz="2400" dirty="0">
                <a:latin typeface="Courier" pitchFamily="2" charset="0"/>
              </a:rPr>
              <a:t>) { 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urier" pitchFamily="2" charset="0"/>
              </a:rPr>
              <a:t>      i</a:t>
            </a:r>
            <a:r>
              <a:rPr lang="en-US" altLang="zh-TW" sz="2400" dirty="0">
                <a:latin typeface="Courier" pitchFamily="2" charset="0"/>
              </a:rPr>
              <a:t>++;</a:t>
            </a:r>
            <a:r>
              <a:rPr lang="en-US" altLang="zh-TW" sz="2400" dirty="0" err="1">
                <a:latin typeface="Courier" pitchFamily="2" charset="0"/>
              </a:rPr>
              <a:t> j++</a:t>
            </a:r>
            <a:r>
              <a:rPr lang="en-US" altLang="zh-TW" sz="24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}</a:t>
            </a:r>
            <a:br>
              <a:rPr lang="en-US" altLang="zh-TW" sz="2400" dirty="0">
                <a:latin typeface="Courier" pitchFamily="2" charset="0"/>
              </a:rPr>
            </a:br>
            <a:r>
              <a:rPr lang="en-US" altLang="zh-TW" sz="2400" dirty="0">
                <a:latin typeface="Courier" pitchFamily="2" charset="0"/>
              </a:rPr>
              <a:t>    else if (j == 0) </a:t>
            </a:r>
            <a:r>
              <a:rPr lang="en-US" altLang="zh-TW" sz="2400" dirty="0" err="1">
                <a:latin typeface="Courier" pitchFamily="2" charset="0"/>
              </a:rPr>
              <a:t>i</a:t>
            </a:r>
            <a:r>
              <a:rPr lang="en-US" altLang="zh-TW" sz="2400" dirty="0">
                <a:latin typeface="Courier" pitchFamily="2" charset="0"/>
              </a:rPr>
              <a:t>++;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  else </a:t>
            </a:r>
            <a:r>
              <a:rPr lang="en-US" altLang="zh-TW" sz="2400" dirty="0">
                <a:solidFill>
                  <a:srgbClr val="C00000"/>
                </a:solidFill>
                <a:latin typeface="Courier" pitchFamily="2" charset="0"/>
              </a:rPr>
              <a:t>j = failure[j-1]+1</a:t>
            </a:r>
            <a:r>
              <a:rPr lang="en-US" altLang="zh-TW" sz="2400" dirty="0">
                <a:latin typeface="Courier" pitchFamily="2" charset="0"/>
              </a:rPr>
              <a:t>;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  return ( (j == </a:t>
            </a:r>
            <a:r>
              <a:rPr lang="en-US" altLang="zh-TW" sz="2400" dirty="0" err="1">
                <a:latin typeface="Courier" pitchFamily="2" charset="0"/>
              </a:rPr>
              <a:t>lenp</a:t>
            </a:r>
            <a:r>
              <a:rPr lang="en-US" altLang="zh-TW" sz="2400" dirty="0">
                <a:latin typeface="Courier" pitchFamily="2" charset="0"/>
              </a:rPr>
              <a:t>) ? (</a:t>
            </a:r>
            <a:r>
              <a:rPr lang="en-US" altLang="zh-TW" sz="2400" dirty="0" err="1">
                <a:latin typeface="Courier" pitchFamily="2" charset="0"/>
              </a:rPr>
              <a:t>i-lenp</a:t>
            </a:r>
            <a:r>
              <a:rPr lang="en-US" altLang="zh-TW" sz="2400" dirty="0">
                <a:latin typeface="Courier" pitchFamily="2" charset="0"/>
              </a:rPr>
              <a:t>) : -1);</a:t>
            </a:r>
          </a:p>
          <a:p>
            <a:pPr marL="0" indent="0">
              <a:buNone/>
            </a:pPr>
            <a:r>
              <a:rPr lang="en-US" altLang="zh-TW" sz="2400" dirty="0">
                <a:latin typeface="Courier" pitchFamily="2" charset="0"/>
              </a:rPr>
              <a:t>} </a:t>
            </a:r>
            <a:endParaRPr lang="en-US" altLang="zh-TW" sz="14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4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DCC0C2E2-E87A-7E4D-BE8E-7DE8C765ED06}"/>
              </a:ext>
            </a:extLst>
          </p:cNvPr>
          <p:cNvSpPr/>
          <p:nvPr/>
        </p:nvSpPr>
        <p:spPr bwMode="auto">
          <a:xfrm>
            <a:off x="6660232" y="3356992"/>
            <a:ext cx="216024" cy="1584176"/>
          </a:xfrm>
          <a:prstGeom prst="rightBrac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E83EAE-4C07-0C4A-AF5F-D37CED4C47D4}"/>
              </a:ext>
            </a:extLst>
          </p:cNvPr>
          <p:cNvSpPr txBox="1"/>
          <p:nvPr/>
        </p:nvSpPr>
        <p:spPr>
          <a:xfrm>
            <a:off x="2411760" y="5413375"/>
            <a:ext cx="6785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How many times j can be increased?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7030A0"/>
                </a:solidFill>
              </a:rPr>
              <a:t>O(</a:t>
            </a:r>
            <a:r>
              <a:rPr kumimoji="1" lang="en-US" altLang="zh-TW" dirty="0" err="1">
                <a:solidFill>
                  <a:srgbClr val="7030A0"/>
                </a:solidFill>
              </a:rPr>
              <a:t>strlen</a:t>
            </a:r>
            <a:r>
              <a:rPr kumimoji="1" lang="en-US" altLang="zh-TW" dirty="0">
                <a:solidFill>
                  <a:srgbClr val="7030A0"/>
                </a:solidFill>
              </a:rPr>
              <a:t>(string))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B56F01-A264-1D49-B265-E666181B66A7}"/>
              </a:ext>
            </a:extLst>
          </p:cNvPr>
          <p:cNvSpPr txBox="1"/>
          <p:nvPr/>
        </p:nvSpPr>
        <p:spPr>
          <a:xfrm>
            <a:off x="6983449" y="3371508"/>
            <a:ext cx="216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i can be increased?</a:t>
            </a:r>
          </a:p>
          <a:p>
            <a:r>
              <a:rPr lang="en-US" altLang="zh-TW" dirty="0">
                <a:solidFill>
                  <a:srgbClr val="7030A0"/>
                </a:solidFill>
              </a:rPr>
              <a:t>O(strl</a:t>
            </a:r>
            <a:r>
              <a:rPr kumimoji="1" lang="en-US" altLang="zh-TW" dirty="0">
                <a:solidFill>
                  <a:srgbClr val="7030A0"/>
                </a:solidFill>
              </a:rPr>
              <a:t>en(string))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0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D10F50B8-3F7D-6540-9DE0-903A6345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A7F9AB4-055E-E447-B796-22D4D5FA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00B3-E9C7-1D43-BBEB-88F25FA506B8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08BDE3A1-081D-C943-A555-0BF7FC5DA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772400" cy="762000"/>
          </a:xfrm>
        </p:spPr>
        <p:txBody>
          <a:bodyPr/>
          <a:lstStyle/>
          <a:p>
            <a:pPr algn="ctr"/>
            <a:r>
              <a:rPr lang="en-US" altLang="zh-TW"/>
              <a:t>Create structure data </a:t>
            </a:r>
            <a:r>
              <a:rPr lang="en-US" altLang="zh-TW" b="1"/>
              <a:t>type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0AB69028-0825-CB49-B7EE-D330FBD9A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762000"/>
            <a:ext cx="412324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typedef struct </a:t>
            </a:r>
            <a:r>
              <a:rPr lang="en-US" altLang="zh-TW" dirty="0" err="1"/>
              <a:t>human_being</a:t>
            </a:r>
            <a:r>
              <a:rPr lang="en-US" altLang="zh-TW" dirty="0"/>
              <a:t> {</a:t>
            </a:r>
          </a:p>
          <a:p>
            <a:r>
              <a:rPr lang="en-US" altLang="zh-TW" dirty="0"/>
              <a:t>	char name[10];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age;</a:t>
            </a:r>
          </a:p>
          <a:p>
            <a:r>
              <a:rPr lang="en-US" altLang="zh-TW" dirty="0"/>
              <a:t>	float salary;</a:t>
            </a:r>
          </a:p>
          <a:p>
            <a:r>
              <a:rPr lang="en-US" altLang="zh-TW" dirty="0"/>
              <a:t>	} </a:t>
            </a:r>
            <a:r>
              <a:rPr lang="en-US" altLang="zh-TW" dirty="0" err="1"/>
              <a:t>humanBeing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r>
              <a:rPr lang="en-US" altLang="zh-TW" dirty="0"/>
              <a:t>or</a:t>
            </a:r>
          </a:p>
          <a:p>
            <a:endParaRPr lang="en-US" altLang="zh-TW" dirty="0"/>
          </a:p>
          <a:p>
            <a:r>
              <a:rPr lang="en-US" altLang="zh-TW" dirty="0"/>
              <a:t>typedef struct {</a:t>
            </a:r>
          </a:p>
          <a:p>
            <a:r>
              <a:rPr lang="en-US" altLang="zh-TW" dirty="0"/>
              <a:t>	char name[10];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age;</a:t>
            </a:r>
          </a:p>
          <a:p>
            <a:r>
              <a:rPr lang="en-US" altLang="zh-TW" dirty="0"/>
              <a:t>	float salary;</a:t>
            </a:r>
          </a:p>
          <a:p>
            <a:r>
              <a:rPr lang="en-US" altLang="zh-TW" dirty="0"/>
              <a:t>	} </a:t>
            </a:r>
            <a:r>
              <a:rPr lang="en-US" altLang="zh-TW" dirty="0" err="1"/>
              <a:t>humanBeing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r>
              <a:rPr lang="en-US" altLang="zh-TW" dirty="0" err="1"/>
              <a:t>humanBeing</a:t>
            </a:r>
            <a:r>
              <a:rPr lang="en-US" altLang="zh-TW" dirty="0"/>
              <a:t> person1, person2;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?  ?  ?  ?  ?  ?  ?</a:t>
                </a: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36042D1-FAF5-1248-87C3-A2FFD7D7B251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7648DB-3627-8942-ABD1-FCDF452937E2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CD7E222-8B9F-7D41-B7B5-1A89B6D0A89B}"/>
              </a:ext>
            </a:extLst>
          </p:cNvPr>
          <p:cNvCxnSpPr>
            <a:cxnSpLocks/>
          </p:cNvCxnSpPr>
          <p:nvPr/>
        </p:nvCxnSpPr>
        <p:spPr bwMode="auto">
          <a:xfrm>
            <a:off x="4716016" y="321297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9F4B49B9-B2E0-4843-9F34-FD963402E4CB}"/>
              </a:ext>
            </a:extLst>
          </p:cNvPr>
          <p:cNvSpPr/>
          <p:nvPr/>
        </p:nvSpPr>
        <p:spPr bwMode="auto">
          <a:xfrm rot="16200000">
            <a:off x="4427986" y="3573015"/>
            <a:ext cx="72008" cy="36004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BA2BE239-3658-AD40-AE3F-00AF791E77E3}"/>
              </a:ext>
            </a:extLst>
          </p:cNvPr>
          <p:cNvSpPr/>
          <p:nvPr/>
        </p:nvSpPr>
        <p:spPr bwMode="auto">
          <a:xfrm rot="5400000">
            <a:off x="2465965" y="4062282"/>
            <a:ext cx="104604" cy="35703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71122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AB91447-452C-CE48-9BCD-04EB782CA5D2}"/>
              </a:ext>
            </a:extLst>
          </p:cNvPr>
          <p:cNvCxnSpPr>
            <a:cxnSpLocks/>
          </p:cNvCxnSpPr>
          <p:nvPr/>
        </p:nvCxnSpPr>
        <p:spPr bwMode="auto">
          <a:xfrm>
            <a:off x="5364088" y="314096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2A48513F-FC03-4946-BB77-208D85B10AF3}"/>
              </a:ext>
            </a:extLst>
          </p:cNvPr>
          <p:cNvSpPr/>
          <p:nvPr/>
        </p:nvSpPr>
        <p:spPr bwMode="auto">
          <a:xfrm rot="16200000">
            <a:off x="4740877" y="3229339"/>
            <a:ext cx="102793" cy="101660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75571EE6-C2EE-5F45-AED2-9F1F8B892F9C}"/>
              </a:ext>
            </a:extLst>
          </p:cNvPr>
          <p:cNvSpPr/>
          <p:nvPr/>
        </p:nvSpPr>
        <p:spPr bwMode="auto">
          <a:xfrm rot="5400000">
            <a:off x="2769146" y="3714381"/>
            <a:ext cx="149324" cy="100811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41017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78CA56F-CCE9-3D4F-B418-5A448E872246}"/>
              </a:ext>
            </a:extLst>
          </p:cNvPr>
          <p:cNvCxnSpPr>
            <a:cxnSpLocks/>
          </p:cNvCxnSpPr>
          <p:nvPr/>
        </p:nvCxnSpPr>
        <p:spPr bwMode="auto">
          <a:xfrm>
            <a:off x="5940152" y="3140969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86239DE5-4DCE-A445-9E58-CD3F6DCC215D}"/>
              </a:ext>
            </a:extLst>
          </p:cNvPr>
          <p:cNvSpPr/>
          <p:nvPr/>
        </p:nvSpPr>
        <p:spPr bwMode="auto">
          <a:xfrm rot="16200000">
            <a:off x="5636729" y="3557623"/>
            <a:ext cx="102793" cy="36004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9238D2DE-95E9-3C4B-82E3-414C1FEEE1FB}"/>
              </a:ext>
            </a:extLst>
          </p:cNvPr>
          <p:cNvSpPr/>
          <p:nvPr/>
        </p:nvSpPr>
        <p:spPr bwMode="auto">
          <a:xfrm rot="5400000">
            <a:off x="2517119" y="3966408"/>
            <a:ext cx="77313" cy="43204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81038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C8D16FF-B50A-CA4C-A17E-043136196BC8}"/>
              </a:ext>
            </a:extLst>
          </p:cNvPr>
          <p:cNvCxnSpPr>
            <a:cxnSpLocks/>
          </p:cNvCxnSpPr>
          <p:nvPr/>
        </p:nvCxnSpPr>
        <p:spPr bwMode="auto">
          <a:xfrm>
            <a:off x="6588224" y="307427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4E6729F1-DFB3-1541-AA33-B620F39BFFDB}"/>
              </a:ext>
            </a:extLst>
          </p:cNvPr>
          <p:cNvSpPr/>
          <p:nvPr/>
        </p:nvSpPr>
        <p:spPr bwMode="auto">
          <a:xfrm rot="16200000">
            <a:off x="5905152" y="3289198"/>
            <a:ext cx="174802" cy="96889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DF9B5D88-F5C3-FD4C-A017-55C42D76657C}"/>
              </a:ext>
            </a:extLst>
          </p:cNvPr>
          <p:cNvSpPr/>
          <p:nvPr/>
        </p:nvSpPr>
        <p:spPr bwMode="auto">
          <a:xfrm rot="5400000">
            <a:off x="2841155" y="3642372"/>
            <a:ext cx="77313" cy="108012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24106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938A76B-6359-E84D-B0BF-6BC0AC5CE8DD}"/>
              </a:ext>
            </a:extLst>
          </p:cNvPr>
          <p:cNvCxnSpPr>
            <a:cxnSpLocks/>
          </p:cNvCxnSpPr>
          <p:nvPr/>
        </p:nvCxnSpPr>
        <p:spPr bwMode="auto">
          <a:xfrm>
            <a:off x="7308304" y="321297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21BDD8E9-F2C8-EF44-8572-9DCEDEDC509E}"/>
              </a:ext>
            </a:extLst>
          </p:cNvPr>
          <p:cNvSpPr/>
          <p:nvPr/>
        </p:nvSpPr>
        <p:spPr bwMode="auto">
          <a:xfrm rot="16200000">
            <a:off x="6320803" y="2873547"/>
            <a:ext cx="102794" cy="172819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6C98CED4-FB97-8947-825B-DFB36BDBADBC}"/>
              </a:ext>
            </a:extLst>
          </p:cNvPr>
          <p:cNvSpPr/>
          <p:nvPr/>
        </p:nvSpPr>
        <p:spPr bwMode="auto">
          <a:xfrm rot="5400000">
            <a:off x="3180988" y="3302540"/>
            <a:ext cx="45719" cy="172819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3309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635B08A-55D6-9646-991F-8F264E5F1E26}"/>
              </a:ext>
            </a:extLst>
          </p:cNvPr>
          <p:cNvCxnSpPr>
            <a:cxnSpLocks/>
          </p:cNvCxnSpPr>
          <p:nvPr/>
        </p:nvCxnSpPr>
        <p:spPr bwMode="auto">
          <a:xfrm>
            <a:off x="7956376" y="3284984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45DAD24B-86E7-494D-BEE2-A1ED278EFC2D}"/>
              </a:ext>
            </a:extLst>
          </p:cNvPr>
          <p:cNvSpPr/>
          <p:nvPr/>
        </p:nvSpPr>
        <p:spPr bwMode="auto">
          <a:xfrm rot="16200000">
            <a:off x="6608835" y="2585515"/>
            <a:ext cx="102794" cy="230425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0FAA3EE6-EB0D-7C48-A6D5-F1F376C7A24E}"/>
              </a:ext>
            </a:extLst>
          </p:cNvPr>
          <p:cNvSpPr/>
          <p:nvPr/>
        </p:nvSpPr>
        <p:spPr bwMode="auto">
          <a:xfrm rot="5400000">
            <a:off x="3489227" y="2994300"/>
            <a:ext cx="77313" cy="2376264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87381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323820E-E149-2E41-B8C5-ADC2E9B8F76C}"/>
              </a:ext>
            </a:extLst>
          </p:cNvPr>
          <p:cNvCxnSpPr>
            <a:cxnSpLocks/>
          </p:cNvCxnSpPr>
          <p:nvPr/>
        </p:nvCxnSpPr>
        <p:spPr bwMode="auto">
          <a:xfrm>
            <a:off x="8532440" y="3284984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6D39FF27-002D-484A-9653-8894FE4C65BD}"/>
              </a:ext>
            </a:extLst>
          </p:cNvPr>
          <p:cNvSpPr/>
          <p:nvPr/>
        </p:nvSpPr>
        <p:spPr bwMode="auto">
          <a:xfrm rot="16200000">
            <a:off x="6932871" y="2261479"/>
            <a:ext cx="102794" cy="295232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B4E979B1-5418-3D42-981A-7466A120381B}"/>
              </a:ext>
            </a:extLst>
          </p:cNvPr>
          <p:cNvSpPr/>
          <p:nvPr/>
        </p:nvSpPr>
        <p:spPr bwMode="auto">
          <a:xfrm rot="5400000">
            <a:off x="3777260" y="2706269"/>
            <a:ext cx="77312" cy="295232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11495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21297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B2947E5-D729-3F48-8159-865B04A65AA7}"/>
              </a:ext>
            </a:extLst>
          </p:cNvPr>
          <p:cNvSpPr/>
          <p:nvPr/>
        </p:nvSpPr>
        <p:spPr bwMode="auto">
          <a:xfrm>
            <a:off x="7944464" y="4143776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2F3148FC-4679-3542-91DB-C41C9A10F027}"/>
              </a:ext>
            </a:extLst>
          </p:cNvPr>
          <p:cNvSpPr/>
          <p:nvPr/>
        </p:nvSpPr>
        <p:spPr bwMode="auto">
          <a:xfrm rot="16200000">
            <a:off x="6891234" y="2216675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右中括弧 15">
            <a:extLst>
              <a:ext uri="{FF2B5EF4-FFF2-40B4-BE49-F238E27FC236}">
                <a16:creationId xmlns:a16="http://schemas.microsoft.com/office/drawing/2014/main" id="{12BD1FAF-05AC-9644-9258-77AFB1E7EFBB}"/>
              </a:ext>
            </a:extLst>
          </p:cNvPr>
          <p:cNvSpPr/>
          <p:nvPr/>
        </p:nvSpPr>
        <p:spPr bwMode="auto">
          <a:xfrm rot="5400000">
            <a:off x="3642041" y="2646581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16218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21297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EB2947E5-D729-3F48-8159-865B04A65AA7}"/>
              </a:ext>
            </a:extLst>
          </p:cNvPr>
          <p:cNvSpPr/>
          <p:nvPr/>
        </p:nvSpPr>
        <p:spPr bwMode="auto">
          <a:xfrm>
            <a:off x="7944464" y="4143776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2F3148FC-4679-3542-91DB-C41C9A10F027}"/>
              </a:ext>
            </a:extLst>
          </p:cNvPr>
          <p:cNvSpPr/>
          <p:nvPr/>
        </p:nvSpPr>
        <p:spPr bwMode="auto">
          <a:xfrm rot="16200000">
            <a:off x="6891234" y="2216675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右中括弧 15">
            <a:extLst>
              <a:ext uri="{FF2B5EF4-FFF2-40B4-BE49-F238E27FC236}">
                <a16:creationId xmlns:a16="http://schemas.microsoft.com/office/drawing/2014/main" id="{12BD1FAF-05AC-9644-9258-77AFB1E7EFBB}"/>
              </a:ext>
            </a:extLst>
          </p:cNvPr>
          <p:cNvSpPr/>
          <p:nvPr/>
        </p:nvSpPr>
        <p:spPr bwMode="auto">
          <a:xfrm rot="5400000">
            <a:off x="3642041" y="2646581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C087F8BD-AEEA-0E47-A04F-B401D5A191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11241" y="4002920"/>
            <a:ext cx="2733224" cy="362185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48615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119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361C9895-1314-764E-94C1-1E69C5BB519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11241" y="4002920"/>
            <a:ext cx="2733224" cy="362185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124EDD1-3C4C-6742-9315-188FDE813CE5}"/>
              </a:ext>
            </a:extLst>
          </p:cNvPr>
          <p:cNvCxnSpPr>
            <a:cxnSpLocks/>
          </p:cNvCxnSpPr>
          <p:nvPr/>
        </p:nvCxnSpPr>
        <p:spPr bwMode="auto">
          <a:xfrm>
            <a:off x="5164743" y="3891510"/>
            <a:ext cx="452109" cy="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右中括弧 20">
            <a:extLst>
              <a:ext uri="{FF2B5EF4-FFF2-40B4-BE49-F238E27FC236}">
                <a16:creationId xmlns:a16="http://schemas.microsoft.com/office/drawing/2014/main" id="{3349CF73-69E1-FC48-80A7-BCDC1A57218B}"/>
              </a:ext>
            </a:extLst>
          </p:cNvPr>
          <p:cNvSpPr/>
          <p:nvPr/>
        </p:nvSpPr>
        <p:spPr bwMode="auto">
          <a:xfrm rot="16200000">
            <a:off x="6891234" y="2216675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2" name="右中括弧 21">
            <a:extLst>
              <a:ext uri="{FF2B5EF4-FFF2-40B4-BE49-F238E27FC236}">
                <a16:creationId xmlns:a16="http://schemas.microsoft.com/office/drawing/2014/main" id="{090350E5-87BF-E840-98C7-ACEBB0B79E69}"/>
              </a:ext>
            </a:extLst>
          </p:cNvPr>
          <p:cNvSpPr/>
          <p:nvPr/>
        </p:nvSpPr>
        <p:spPr bwMode="auto">
          <a:xfrm rot="5400000">
            <a:off x="3642041" y="2646581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000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D10F50B8-3F7D-6540-9DE0-903A6345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A7F9AB4-055E-E447-B796-22D4D5FA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E00B3-E9C7-1D43-BBEB-88F25FA506B8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08BDE3A1-081D-C943-A555-0BF7FC5DA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772400" cy="762000"/>
          </a:xfrm>
        </p:spPr>
        <p:txBody>
          <a:bodyPr/>
          <a:lstStyle/>
          <a:p>
            <a:pPr algn="ctr"/>
            <a:r>
              <a:rPr lang="en-US" altLang="zh-TW"/>
              <a:t>Embed a struct within a struct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0AB69028-0825-CB49-B7EE-D330FBD9A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762000"/>
            <a:ext cx="298831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typedef struct {</a:t>
            </a:r>
          </a:p>
          <a:p>
            <a:r>
              <a:rPr lang="en-US" altLang="zh-TW"/>
              <a:t>	</a:t>
            </a:r>
            <a:r>
              <a:rPr lang="en-US" altLang="zh-TW" err="1"/>
              <a:t>int</a:t>
            </a:r>
            <a:r>
              <a:rPr lang="en-US" altLang="zh-TW"/>
              <a:t> month;</a:t>
            </a:r>
          </a:p>
          <a:p>
            <a:r>
              <a:rPr lang="en-US" altLang="zh-TW"/>
              <a:t>	</a:t>
            </a:r>
            <a:r>
              <a:rPr lang="en-US" altLang="zh-TW" err="1"/>
              <a:t>int</a:t>
            </a:r>
            <a:r>
              <a:rPr lang="en-US" altLang="zh-TW"/>
              <a:t> day;</a:t>
            </a:r>
          </a:p>
          <a:p>
            <a:r>
              <a:rPr lang="en-US" altLang="zh-TW"/>
              <a:t>	</a:t>
            </a:r>
            <a:r>
              <a:rPr lang="en-US" altLang="zh-TW" err="1"/>
              <a:t>int</a:t>
            </a:r>
            <a:r>
              <a:rPr lang="en-US" altLang="zh-TW"/>
              <a:t> year;</a:t>
            </a:r>
          </a:p>
          <a:p>
            <a:r>
              <a:rPr lang="en-US" altLang="zh-TW"/>
              <a:t>	} date;</a:t>
            </a:r>
          </a:p>
          <a:p>
            <a:endParaRPr lang="en-US" altLang="zh-TW"/>
          </a:p>
          <a:p>
            <a:r>
              <a:rPr lang="en-US" altLang="zh-TW"/>
              <a:t>typedef struct {</a:t>
            </a:r>
          </a:p>
          <a:p>
            <a:r>
              <a:rPr lang="en-US" altLang="zh-TW"/>
              <a:t>	char name[10];</a:t>
            </a:r>
          </a:p>
          <a:p>
            <a:r>
              <a:rPr lang="en-US" altLang="zh-TW"/>
              <a:t>	</a:t>
            </a:r>
            <a:r>
              <a:rPr lang="en-US" altLang="zh-TW" err="1"/>
              <a:t>int</a:t>
            </a:r>
            <a:r>
              <a:rPr lang="en-US" altLang="zh-TW"/>
              <a:t> age;</a:t>
            </a:r>
          </a:p>
          <a:p>
            <a:r>
              <a:rPr lang="en-US" altLang="zh-TW"/>
              <a:t>	float salary</a:t>
            </a:r>
          </a:p>
          <a:p>
            <a:r>
              <a:rPr lang="en-US" altLang="zh-TW" b="1"/>
              <a:t>	date </a:t>
            </a:r>
            <a:r>
              <a:rPr lang="en-US" altLang="zh-TW" b="1" err="1"/>
              <a:t>dob</a:t>
            </a:r>
            <a:r>
              <a:rPr lang="en-US" altLang="zh-TW" b="1"/>
              <a:t>;</a:t>
            </a:r>
          </a:p>
          <a:p>
            <a:r>
              <a:rPr lang="en-US" altLang="zh-TW"/>
              <a:t>	} </a:t>
            </a:r>
            <a:r>
              <a:rPr lang="en-US" altLang="zh-TW" err="1"/>
              <a:t>humanBeing</a:t>
            </a:r>
            <a:r>
              <a:rPr lang="en-US" altLang="zh-TW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883812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10BC1E0-F7DD-7044-92A9-91CC2982D91D}"/>
              </a:ext>
            </a:extLst>
          </p:cNvPr>
          <p:cNvCxnSpPr>
            <a:cxnSpLocks/>
          </p:cNvCxnSpPr>
          <p:nvPr/>
        </p:nvCxnSpPr>
        <p:spPr bwMode="auto">
          <a:xfrm>
            <a:off x="5164743" y="3891510"/>
            <a:ext cx="452109" cy="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8042620-7AFB-4340-8822-1ABA188070A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11241" y="4002920"/>
            <a:ext cx="2733224" cy="362185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右中括弧 19">
            <a:extLst>
              <a:ext uri="{FF2B5EF4-FFF2-40B4-BE49-F238E27FC236}">
                <a16:creationId xmlns:a16="http://schemas.microsoft.com/office/drawing/2014/main" id="{6703A95F-A6B4-F345-BE27-BA2354C6F9F4}"/>
              </a:ext>
            </a:extLst>
          </p:cNvPr>
          <p:cNvSpPr/>
          <p:nvPr/>
        </p:nvSpPr>
        <p:spPr bwMode="auto">
          <a:xfrm rot="16200000">
            <a:off x="6891234" y="2216675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1" name="右中括弧 20">
            <a:extLst>
              <a:ext uri="{FF2B5EF4-FFF2-40B4-BE49-F238E27FC236}">
                <a16:creationId xmlns:a16="http://schemas.microsoft.com/office/drawing/2014/main" id="{8D49B5E6-63A8-1E4D-98E5-FB33418DF5FC}"/>
              </a:ext>
            </a:extLst>
          </p:cNvPr>
          <p:cNvSpPr/>
          <p:nvPr/>
        </p:nvSpPr>
        <p:spPr bwMode="auto">
          <a:xfrm rot="5400000">
            <a:off x="3642041" y="2646581"/>
            <a:ext cx="212860" cy="2925540"/>
          </a:xfrm>
          <a:prstGeom prst="rightBracke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十字形 16">
            <a:extLst>
              <a:ext uri="{FF2B5EF4-FFF2-40B4-BE49-F238E27FC236}">
                <a16:creationId xmlns:a16="http://schemas.microsoft.com/office/drawing/2014/main" id="{4F33DC9A-4907-044C-BE29-97E2AC0BECA6}"/>
              </a:ext>
            </a:extLst>
          </p:cNvPr>
          <p:cNvSpPr/>
          <p:nvPr/>
        </p:nvSpPr>
        <p:spPr bwMode="auto">
          <a:xfrm rot="2675272">
            <a:off x="5225358" y="3434310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57532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50CDB78B-D996-2841-AE3D-9818DE1A2FCD}"/>
              </a:ext>
            </a:extLst>
          </p:cNvPr>
          <p:cNvSpPr/>
          <p:nvPr/>
        </p:nvSpPr>
        <p:spPr bwMode="auto">
          <a:xfrm>
            <a:off x="4683274" y="4143775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十字形 16">
            <a:extLst>
              <a:ext uri="{FF2B5EF4-FFF2-40B4-BE49-F238E27FC236}">
                <a16:creationId xmlns:a16="http://schemas.microsoft.com/office/drawing/2014/main" id="{4F33DC9A-4907-044C-BE29-97E2AC0BECA6}"/>
              </a:ext>
            </a:extLst>
          </p:cNvPr>
          <p:cNvSpPr/>
          <p:nvPr/>
        </p:nvSpPr>
        <p:spPr bwMode="auto">
          <a:xfrm rot="2675272">
            <a:off x="5225358" y="3434310"/>
            <a:ext cx="914400" cy="914400"/>
          </a:xfrm>
          <a:prstGeom prst="plus">
            <a:avLst>
              <a:gd name="adj" fmla="val 4694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314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377927BE-18C9-E548-AFCC-0EF518F4FFE1}"/>
              </a:ext>
            </a:extLst>
          </p:cNvPr>
          <p:cNvSpPr/>
          <p:nvPr/>
        </p:nvSpPr>
        <p:spPr bwMode="auto">
          <a:xfrm rot="16200000">
            <a:off x="7868977" y="3197583"/>
            <a:ext cx="174801" cy="115212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3FD2E5DA-9BC6-7546-B3CC-A5F5E900542E}"/>
              </a:ext>
            </a:extLst>
          </p:cNvPr>
          <p:cNvSpPr/>
          <p:nvPr/>
        </p:nvSpPr>
        <p:spPr bwMode="auto">
          <a:xfrm rot="5400000">
            <a:off x="2805152" y="3678377"/>
            <a:ext cx="149319" cy="108012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0CDB78B-D996-2841-AE3D-9818DE1A2FCD}"/>
              </a:ext>
            </a:extLst>
          </p:cNvPr>
          <p:cNvSpPr/>
          <p:nvPr/>
        </p:nvSpPr>
        <p:spPr bwMode="auto">
          <a:xfrm>
            <a:off x="4683274" y="4143775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3F86BC0-1D67-DF43-A400-0C7BD672EB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80661" y="4034689"/>
            <a:ext cx="1402613" cy="258408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685767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</a:t>
                </a:r>
                <a:endParaRPr lang="en-US" altLang="zh-TW" sz="2800" i="1" dirty="0">
                  <a:solidFill>
                    <a:srgbClr val="C00000"/>
                  </a:solidFill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377927BE-18C9-E548-AFCC-0EF518F4FFE1}"/>
              </a:ext>
            </a:extLst>
          </p:cNvPr>
          <p:cNvSpPr/>
          <p:nvPr/>
        </p:nvSpPr>
        <p:spPr bwMode="auto">
          <a:xfrm rot="16200000">
            <a:off x="7868977" y="3197583"/>
            <a:ext cx="174801" cy="115212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3FD2E5DA-9BC6-7546-B3CC-A5F5E900542E}"/>
              </a:ext>
            </a:extLst>
          </p:cNvPr>
          <p:cNvSpPr/>
          <p:nvPr/>
        </p:nvSpPr>
        <p:spPr bwMode="auto">
          <a:xfrm rot="5400000">
            <a:off x="2805152" y="3678377"/>
            <a:ext cx="149319" cy="108012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0CDB78B-D996-2841-AE3D-9818DE1A2FCD}"/>
              </a:ext>
            </a:extLst>
          </p:cNvPr>
          <p:cNvSpPr/>
          <p:nvPr/>
        </p:nvSpPr>
        <p:spPr bwMode="auto">
          <a:xfrm>
            <a:off x="4683274" y="4143775"/>
            <a:ext cx="713556" cy="65337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3F86BC0-1D67-DF43-A400-0C7BD672EB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80661" y="4034689"/>
            <a:ext cx="1402613" cy="258408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6017B9D-0F3F-0141-BB02-E5C7C860CE1F}"/>
              </a:ext>
            </a:extLst>
          </p:cNvPr>
          <p:cNvCxnSpPr>
            <a:cxnSpLocks/>
          </p:cNvCxnSpPr>
          <p:nvPr/>
        </p:nvCxnSpPr>
        <p:spPr bwMode="auto">
          <a:xfrm>
            <a:off x="3280661" y="3861048"/>
            <a:ext cx="427243" cy="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505160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Prefix and Suffix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>
                <a:lvl1pPr marL="342900" indent="-342900" defTabSz="7620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defTabSz="7620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defTabSz="7620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800" dirty="0"/>
                  <a:t>Definition: If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p</a:t>
                </a:r>
                <a:r>
                  <a:rPr lang="en-US" altLang="zh-TW" sz="2800" baseline="-25000" dirty="0"/>
                  <a:t>0</a:t>
                </a:r>
                <a:r>
                  <a:rPr lang="en-US" altLang="zh-TW" sz="2800" i="1" dirty="0"/>
                  <a:t> p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 …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n</a:t>
                </a:r>
                <a:r>
                  <a:rPr lang="en-US" altLang="zh-TW" sz="2800" baseline="-25000" dirty="0"/>
                  <a:t>-1</a:t>
                </a:r>
                <a:r>
                  <a:rPr lang="en-US" altLang="zh-TW" sz="2800" dirty="0"/>
                  <a:t> is a pattern, then its failure function is defined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𝑙𝑎𝑟𝑔𝑒𝑠𝑡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𝑠𝑢𝑐h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−1,                                             </m:t>
                              </m:r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j  0  1  2  3  4  5  6  7  8  9 10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pat  a  b  c  a  b  a  b  c  a  b  c</a:t>
                </a:r>
              </a:p>
              <a:p>
                <a:pPr marL="0" indent="0">
                  <a:buNone/>
                </a:pPr>
                <a:r>
                  <a:rPr lang="en-US" altLang="zh-TW" sz="2800" i="1" dirty="0">
                    <a:latin typeface="Courier" pitchFamily="2" charset="0"/>
                  </a:rPr>
                  <a:t>   f -1 -1 -1  0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1</a:t>
                </a:r>
                <a:r>
                  <a:rPr lang="en-US" altLang="zh-TW" sz="2800" i="1" dirty="0">
                    <a:latin typeface="Courier" pitchFamily="2" charset="0"/>
                  </a:rPr>
                  <a:t>  </a:t>
                </a:r>
                <a:r>
                  <a:rPr lang="en-US" altLang="zh-TW" sz="2800" i="1" dirty="0">
                    <a:solidFill>
                      <a:srgbClr val="7030A0"/>
                    </a:solidFill>
                    <a:latin typeface="Courier" pitchFamily="2" charset="0"/>
                  </a:rPr>
                  <a:t>0  1  2  3  4  </a:t>
                </a:r>
                <a:r>
                  <a:rPr lang="en-US" altLang="zh-TW" sz="2800" i="1" dirty="0">
                    <a:solidFill>
                      <a:srgbClr val="C00000"/>
                    </a:solidFill>
                    <a:latin typeface="Courier" pitchFamily="2" charset="0"/>
                  </a:rPr>
                  <a:t>2</a:t>
                </a:r>
              </a:p>
            </p:txBody>
          </p:sp>
        </mc:Choice>
        <mc:Fallback xmlns="">
          <p:sp>
            <p:nvSpPr>
              <p:cNvPr id="69636" name="Rectangle 4">
                <a:extLst>
                  <a:ext uri="{FF2B5EF4-FFF2-40B4-BE49-F238E27FC236}">
                    <a16:creationId xmlns:a16="http://schemas.microsoft.com/office/drawing/2014/main" id="{8A7B7E48-B8D7-CA40-BCFF-0514FD26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897632"/>
                <a:ext cx="8214865" cy="5555704"/>
              </a:xfrm>
              <a:prstGeom prst="rect">
                <a:avLst/>
              </a:prstGeom>
              <a:blipFill>
                <a:blip r:embed="rId2"/>
                <a:stretch>
                  <a:fillRect l="-6790" t="-173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CEA1A62-03DF-CC43-9EF8-124683D3B976}"/>
              </a:ext>
            </a:extLst>
          </p:cNvPr>
          <p:cNvSpPr txBox="1"/>
          <p:nvPr/>
        </p:nvSpPr>
        <p:spPr>
          <a:xfrm>
            <a:off x="5616852" y="14947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前綴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DB0A77-3BAE-514D-AAF8-B9B289A9310B}"/>
              </a:ext>
            </a:extLst>
          </p:cNvPr>
          <p:cNvSpPr txBox="1"/>
          <p:nvPr/>
        </p:nvSpPr>
        <p:spPr>
          <a:xfrm>
            <a:off x="7380312" y="1484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後</a:t>
            </a:r>
            <a:r>
              <a:rPr kumimoji="1" lang="zh-TW" altLang="en-US" dirty="0">
                <a:solidFill>
                  <a:srgbClr val="C00000"/>
                </a:solidFill>
              </a:rPr>
              <a:t>綴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CA3A62-9804-3B47-A36A-DEF0CAA99E5B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068960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377927BE-18C9-E548-AFCC-0EF518F4FFE1}"/>
              </a:ext>
            </a:extLst>
          </p:cNvPr>
          <p:cNvSpPr/>
          <p:nvPr/>
        </p:nvSpPr>
        <p:spPr bwMode="auto">
          <a:xfrm rot="16200000">
            <a:off x="8121004" y="2945556"/>
            <a:ext cx="174801" cy="165618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3FD2E5DA-9BC6-7546-B3CC-A5F5E900542E}"/>
              </a:ext>
            </a:extLst>
          </p:cNvPr>
          <p:cNvSpPr/>
          <p:nvPr/>
        </p:nvSpPr>
        <p:spPr bwMode="auto">
          <a:xfrm rot="5400000">
            <a:off x="3057180" y="3426348"/>
            <a:ext cx="149319" cy="1584176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2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Build the Table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516" y="1916832"/>
            <a:ext cx="9217024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void</a:t>
            </a:r>
            <a:r>
              <a:rPr lang="en-US" altLang="zh-TW" sz="2000" dirty="0">
                <a:latin typeface="Courier" pitchFamily="2" charset="0"/>
              </a:rPr>
              <a:t> </a:t>
            </a:r>
            <a:r>
              <a:rPr lang="en-US" altLang="zh-TW" sz="2000" dirty="0" err="1">
                <a:latin typeface="Courier" pitchFamily="2" charset="0"/>
              </a:rPr>
              <a:t>fail</a:t>
            </a:r>
            <a:r>
              <a:rPr lang="en-US" altLang="zh-TW" sz="2000" dirty="0">
                <a:latin typeface="Courier" pitchFamily="2" charset="0"/>
              </a:rPr>
              <a:t>(char *pat)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{ /* Compute the pattern’s failure function*/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int</a:t>
            </a:r>
            <a:r>
              <a:rPr lang="en-US" altLang="zh-TW" sz="2000" dirty="0">
                <a:latin typeface="Courier" pitchFamily="2" charset="0"/>
              </a:rPr>
              <a:t> i</a:t>
            </a:r>
            <a:r>
              <a:rPr lang="en-US" altLang="zh-TW" sz="2000" dirty="0" err="1">
                <a:latin typeface="Courier" pitchFamily="2" charset="0"/>
              </a:rPr>
              <a:t>, j</a:t>
            </a:r>
            <a:r>
              <a:rPr lang="en-US" altLang="zh-TW" sz="2000" dirty="0">
                <a:latin typeface="Courier" pitchFamily="2" charset="0"/>
              </a:rPr>
              <a:t>, n = strlen (pat);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failure[0] = -1;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  for (j = 1; j &lt; n; j ++){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 = failure[j-1];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while (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(pat[j] != pat[i+1])</a:t>
            </a:r>
            <a:r>
              <a:rPr lang="en-US" altLang="zh-TW" sz="2000" dirty="0">
                <a:latin typeface="Courier" pitchFamily="2" charset="0"/>
              </a:rPr>
              <a:t> &amp;&amp; (i &gt;= 0))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i = failure[i];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if (</a:t>
            </a:r>
            <a:r>
              <a:rPr lang="en-US" altLang="zh-TW" sz="2000" dirty="0">
                <a:solidFill>
                  <a:srgbClr val="0070C0"/>
                </a:solidFill>
                <a:latin typeface="Courier" pitchFamily="2" charset="0"/>
              </a:rPr>
              <a:t>pat[j] == pat[i+1]</a:t>
            </a:r>
            <a:r>
              <a:rPr lang="en-US" altLang="zh-TW" sz="2000" dirty="0">
                <a:latin typeface="Courier" pitchFamily="2" charset="0"/>
              </a:rPr>
              <a:t>) // if i &gt;=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failure[j] = i + 1;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else failure[j] = -1;   // if i &lt;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}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2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682BD4-CAE4-F443-BB4B-E972CEEF57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698463"/>
            <a:ext cx="5495652" cy="11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74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Build the Table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516" y="1916832"/>
            <a:ext cx="9217024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void</a:t>
            </a:r>
            <a:r>
              <a:rPr lang="en-US" altLang="zh-TW" sz="2000" dirty="0">
                <a:latin typeface="Courier" pitchFamily="2" charset="0"/>
              </a:rPr>
              <a:t> </a:t>
            </a:r>
            <a:r>
              <a:rPr lang="en-US" altLang="zh-TW" sz="2000" dirty="0" err="1">
                <a:latin typeface="Courier" pitchFamily="2" charset="0"/>
              </a:rPr>
              <a:t>fail</a:t>
            </a:r>
            <a:r>
              <a:rPr lang="en-US" altLang="zh-TW" sz="2000" dirty="0">
                <a:latin typeface="Courier" pitchFamily="2" charset="0"/>
              </a:rPr>
              <a:t>(char *pat)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{ /* Compute the pattern’s failure function*/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int</a:t>
            </a:r>
            <a:r>
              <a:rPr lang="en-US" altLang="zh-TW" sz="2000" dirty="0">
                <a:latin typeface="Courier" pitchFamily="2" charset="0"/>
              </a:rPr>
              <a:t> i</a:t>
            </a:r>
            <a:r>
              <a:rPr lang="en-US" altLang="zh-TW" sz="2000" dirty="0" err="1">
                <a:latin typeface="Courier" pitchFamily="2" charset="0"/>
              </a:rPr>
              <a:t>, j</a:t>
            </a:r>
            <a:r>
              <a:rPr lang="en-US" altLang="zh-TW" sz="2000" dirty="0">
                <a:latin typeface="Courier" pitchFamily="2" charset="0"/>
              </a:rPr>
              <a:t>, n = strlen (pat);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failure[0] = -1;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  for (j = 1; j &lt; n; j ++){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 = failure[j-1];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while (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(pat[j] != pat[i+1])</a:t>
            </a:r>
            <a:r>
              <a:rPr lang="en-US" altLang="zh-TW" sz="2000" dirty="0">
                <a:latin typeface="Courier" pitchFamily="2" charset="0"/>
              </a:rPr>
              <a:t> &amp;&amp; (i &gt;= 0))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i = failure[i];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if (</a:t>
            </a:r>
            <a:r>
              <a:rPr lang="en-US" altLang="zh-TW" sz="2000" dirty="0">
                <a:solidFill>
                  <a:srgbClr val="0070C0"/>
                </a:solidFill>
                <a:latin typeface="Courier" pitchFamily="2" charset="0"/>
              </a:rPr>
              <a:t>pat[j] == pat[i+1]</a:t>
            </a:r>
            <a:r>
              <a:rPr lang="en-US" altLang="zh-TW" sz="2000" dirty="0">
                <a:latin typeface="Courier" pitchFamily="2" charset="0"/>
              </a:rPr>
              <a:t>) // if i &gt;=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failure[j] = i + 1;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else failure[j] = -1;   // if i &lt;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}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2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682BD4-CAE4-F443-BB4B-E972CEEF57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698463"/>
            <a:ext cx="5495652" cy="115831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F100F77-B53C-6846-B17A-223E82729275}"/>
              </a:ext>
            </a:extLst>
          </p:cNvPr>
          <p:cNvSpPr txBox="1"/>
          <p:nvPr/>
        </p:nvSpPr>
        <p:spPr>
          <a:xfrm>
            <a:off x="6126024" y="2782360"/>
            <a:ext cx="2796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j can be increased?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B7F6F1-E9DD-1949-85BD-CEA182CA12A1}"/>
              </a:ext>
            </a:extLst>
          </p:cNvPr>
          <p:cNvSpPr txBox="1"/>
          <p:nvPr/>
        </p:nvSpPr>
        <p:spPr>
          <a:xfrm>
            <a:off x="2267744" y="5823768"/>
            <a:ext cx="6547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i can be decreased? 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93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Build the Table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516" y="1916832"/>
            <a:ext cx="9217024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void</a:t>
            </a:r>
            <a:r>
              <a:rPr lang="en-US" altLang="zh-TW" sz="2000" dirty="0">
                <a:latin typeface="Courier" pitchFamily="2" charset="0"/>
              </a:rPr>
              <a:t> </a:t>
            </a:r>
            <a:r>
              <a:rPr lang="en-US" altLang="zh-TW" sz="2000" dirty="0" err="1">
                <a:latin typeface="Courier" pitchFamily="2" charset="0"/>
              </a:rPr>
              <a:t>fail</a:t>
            </a:r>
            <a:r>
              <a:rPr lang="en-US" altLang="zh-TW" sz="2000" dirty="0">
                <a:latin typeface="Courier" pitchFamily="2" charset="0"/>
              </a:rPr>
              <a:t>(char *pat)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{ /* Compute the pattern’s failure function*/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int</a:t>
            </a:r>
            <a:r>
              <a:rPr lang="en-US" altLang="zh-TW" sz="2000" dirty="0">
                <a:latin typeface="Courier" pitchFamily="2" charset="0"/>
              </a:rPr>
              <a:t> i</a:t>
            </a:r>
            <a:r>
              <a:rPr lang="en-US" altLang="zh-TW" sz="2000" dirty="0" err="1">
                <a:latin typeface="Courier" pitchFamily="2" charset="0"/>
              </a:rPr>
              <a:t>, j</a:t>
            </a:r>
            <a:r>
              <a:rPr lang="en-US" altLang="zh-TW" sz="2000" dirty="0">
                <a:latin typeface="Courier" pitchFamily="2" charset="0"/>
              </a:rPr>
              <a:t>, n = strlen (pat);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failure[0] = -1;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  for (j = 1; j &lt; n; j ++){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 = failure[j-1];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while (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(pat[j] != pat[i+1])</a:t>
            </a:r>
            <a:r>
              <a:rPr lang="en-US" altLang="zh-TW" sz="2000" dirty="0">
                <a:latin typeface="Courier" pitchFamily="2" charset="0"/>
              </a:rPr>
              <a:t> &amp;&amp; (i &gt;= 0))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i = failure[i];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if (</a:t>
            </a:r>
            <a:r>
              <a:rPr lang="en-US" altLang="zh-TW" sz="2000" dirty="0">
                <a:solidFill>
                  <a:srgbClr val="0070C0"/>
                </a:solidFill>
                <a:latin typeface="Courier" pitchFamily="2" charset="0"/>
              </a:rPr>
              <a:t>pat[j] == pat[i+1]</a:t>
            </a:r>
            <a:r>
              <a:rPr lang="en-US" altLang="zh-TW" sz="2000" dirty="0">
                <a:latin typeface="Courier" pitchFamily="2" charset="0"/>
              </a:rPr>
              <a:t>) // if i &gt;=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  failure[j] = i + 1;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else failure[j] = -1;   // if i &lt; 0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} </a:t>
            </a:r>
            <a:endParaRPr lang="en-US" altLang="zh-TW" sz="12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1200" dirty="0">
              <a:latin typeface="Courier" pitchFamily="2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812" y="6448254"/>
            <a:ext cx="6218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2.14: </a:t>
            </a:r>
            <a:r>
              <a:rPr lang="en-US" altLang="zh-TW" sz="1600" u="sng" dirty="0"/>
              <a:t>Knuth, Morris, Pratt pattern matching algorithm (p.96)</a:t>
            </a:r>
            <a:endParaRPr lang="en-US" altLang="zh-TW" sz="1600" b="1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682BD4-CAE4-F443-BB4B-E972CEEF57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698463"/>
            <a:ext cx="5495652" cy="115831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F100F77-B53C-6846-B17A-223E82729275}"/>
              </a:ext>
            </a:extLst>
          </p:cNvPr>
          <p:cNvSpPr txBox="1"/>
          <p:nvPr/>
        </p:nvSpPr>
        <p:spPr>
          <a:xfrm>
            <a:off x="6126024" y="2782360"/>
            <a:ext cx="2796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j can be increased?</a:t>
            </a:r>
          </a:p>
          <a:p>
            <a:r>
              <a:rPr lang="en-US" altLang="zh-TW" dirty="0">
                <a:solidFill>
                  <a:srgbClr val="7030A0"/>
                </a:solidFill>
              </a:rPr>
              <a:t>O(strlen(pat)</a:t>
            </a:r>
            <a:r>
              <a:rPr kumimoji="1" lang="en-US" altLang="zh-TW" dirty="0">
                <a:solidFill>
                  <a:srgbClr val="7030A0"/>
                </a:solidFill>
              </a:rPr>
              <a:t>)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FFD846-FC5E-C144-AE0D-219D90C70AEC}"/>
              </a:ext>
            </a:extLst>
          </p:cNvPr>
          <p:cNvSpPr txBox="1"/>
          <p:nvPr/>
        </p:nvSpPr>
        <p:spPr>
          <a:xfrm>
            <a:off x="2267744" y="5823768"/>
            <a:ext cx="6547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How many times i can be decreased? </a:t>
            </a:r>
            <a:r>
              <a:rPr lang="en-US" altLang="zh-TW" dirty="0">
                <a:solidFill>
                  <a:srgbClr val="7030A0"/>
                </a:solidFill>
              </a:rPr>
              <a:t>O(strlen(pat)</a:t>
            </a:r>
            <a:r>
              <a:rPr kumimoji="1" lang="en-US" altLang="zh-TW" dirty="0">
                <a:solidFill>
                  <a:srgbClr val="7030A0"/>
                </a:solidFill>
              </a:rPr>
              <a:t>)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2867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128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17835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Preprocessing (i.e., building the table): </a:t>
            </a:r>
            <a:r>
              <a:rPr lang="en-US" altLang="zh-TW" sz="2800" dirty="0">
                <a:solidFill>
                  <a:srgbClr val="7030A0"/>
                </a:solidFill>
              </a:rPr>
              <a:t>O(</a:t>
            </a:r>
            <a:r>
              <a:rPr lang="en-US" altLang="zh-TW" sz="2800" dirty="0" err="1">
                <a:solidFill>
                  <a:srgbClr val="7030A0"/>
                </a:solidFill>
              </a:rPr>
              <a:t>strlen</a:t>
            </a:r>
            <a:r>
              <a:rPr lang="en-US" altLang="zh-TW" sz="2800" dirty="0">
                <a:solidFill>
                  <a:srgbClr val="7030A0"/>
                </a:solidFill>
              </a:rPr>
              <a:t>(pat))</a:t>
            </a:r>
          </a:p>
          <a:p>
            <a:r>
              <a:rPr lang="en-US" altLang="zh-TW" sz="2800" dirty="0"/>
              <a:t>Pattern matching: </a:t>
            </a:r>
            <a:r>
              <a:rPr lang="en-US" altLang="zh-TW" sz="2800" dirty="0">
                <a:solidFill>
                  <a:srgbClr val="7030A0"/>
                </a:solidFill>
              </a:rPr>
              <a:t>O(</a:t>
            </a:r>
            <a:r>
              <a:rPr lang="en-US" altLang="zh-TW" sz="2800" dirty="0" err="1">
                <a:solidFill>
                  <a:srgbClr val="7030A0"/>
                </a:solidFill>
              </a:rPr>
              <a:t>strlen</a:t>
            </a:r>
            <a:r>
              <a:rPr lang="en-US" altLang="zh-TW" sz="2800" dirty="0">
                <a:solidFill>
                  <a:srgbClr val="7030A0"/>
                </a:solidFill>
              </a:rPr>
              <a:t>(string))</a:t>
            </a:r>
          </a:p>
          <a:p>
            <a:r>
              <a:rPr lang="en-US" altLang="zh-TW" sz="2800" dirty="0"/>
              <a:t>Total complexity: </a:t>
            </a:r>
            <a:r>
              <a:rPr lang="en-US" altLang="zh-TW" sz="2800" dirty="0">
                <a:solidFill>
                  <a:srgbClr val="7030A0"/>
                </a:solidFill>
              </a:rPr>
              <a:t>O(</a:t>
            </a:r>
            <a:r>
              <a:rPr lang="en-US" altLang="zh-TW" sz="2800" dirty="0" err="1">
                <a:solidFill>
                  <a:srgbClr val="7030A0"/>
                </a:solidFill>
              </a:rPr>
              <a:t>strlen</a:t>
            </a:r>
            <a:r>
              <a:rPr lang="en-US" altLang="zh-TW" sz="2800" dirty="0">
                <a:solidFill>
                  <a:srgbClr val="7030A0"/>
                </a:solidFill>
              </a:rPr>
              <a:t>(pat)+</a:t>
            </a:r>
            <a:r>
              <a:rPr lang="en-US" altLang="zh-TW" sz="2800" dirty="0" err="1">
                <a:solidFill>
                  <a:srgbClr val="7030A0"/>
                </a:solidFill>
              </a:rPr>
              <a:t>strlen</a:t>
            </a:r>
            <a:r>
              <a:rPr lang="en-US" altLang="zh-TW" sz="2800" dirty="0">
                <a:solidFill>
                  <a:srgbClr val="7030A0"/>
                </a:solidFill>
              </a:rPr>
              <a:t>(string))</a:t>
            </a:r>
          </a:p>
          <a:p>
            <a:endParaRPr lang="en-US" altLang="zh-TW" sz="2800" dirty="0"/>
          </a:p>
          <a:p>
            <a:r>
              <a:rPr lang="en-US" altLang="zh-TW" sz="2800" dirty="0"/>
              <a:t>It is not the best</a:t>
            </a:r>
          </a:p>
          <a:p>
            <a:r>
              <a:rPr lang="en-US" altLang="zh-TW" sz="2800" dirty="0"/>
              <a:t>More pattern matching algorithms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0070C0"/>
                </a:solidFill>
              </a:rPr>
              <a:t>http://www-</a:t>
            </a:r>
            <a:r>
              <a:rPr lang="en-US" altLang="zh-TW" sz="2800" dirty="0" err="1">
                <a:solidFill>
                  <a:srgbClr val="0070C0"/>
                </a:solidFill>
              </a:rPr>
              <a:t>igm.univ</a:t>
            </a:r>
            <a:r>
              <a:rPr lang="en-US" altLang="zh-TW" sz="2800" dirty="0">
                <a:solidFill>
                  <a:srgbClr val="0070C0"/>
                </a:solidFill>
              </a:rPr>
              <a:t>-</a:t>
            </a:r>
            <a:r>
              <a:rPr lang="en-US" altLang="zh-TW" sz="2800" dirty="0" err="1">
                <a:solidFill>
                  <a:srgbClr val="0070C0"/>
                </a:solidFill>
              </a:rPr>
              <a:t>mlv.fr</a:t>
            </a:r>
            <a:r>
              <a:rPr lang="en-US" altLang="zh-TW" sz="2800" dirty="0">
                <a:solidFill>
                  <a:srgbClr val="0070C0"/>
                </a:solidFill>
              </a:rPr>
              <a:t>/~</a:t>
            </a:r>
            <a:r>
              <a:rPr lang="en-US" altLang="zh-TW" sz="2800" dirty="0" err="1">
                <a:solidFill>
                  <a:srgbClr val="0070C0"/>
                </a:solidFill>
              </a:rPr>
              <a:t>lecroq</a:t>
            </a:r>
            <a:r>
              <a:rPr lang="en-US" altLang="zh-TW" sz="2800" dirty="0">
                <a:solidFill>
                  <a:srgbClr val="0070C0"/>
                </a:solidFill>
              </a:rPr>
              <a:t>/string/</a:t>
            </a:r>
          </a:p>
          <a:p>
            <a:endParaRPr lang="en-US" altLang="zh-TW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08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8D6C60CB-93CC-6F44-AEC8-E2F0E196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C7BA0AA7-AF67-774F-B785-6D78252C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57C8-1BB2-214D-8407-82102071FCE7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7208A3E5-1716-5446-8B33-C090B62CF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914400"/>
          </a:xfrm>
        </p:spPr>
        <p:txBody>
          <a:bodyPr/>
          <a:lstStyle/>
          <a:p>
            <a:pPr algn="ctr"/>
            <a:r>
              <a:rPr lang="en-US" altLang="zh-TW"/>
              <a:t>Unions</a:t>
            </a: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C9BDEBD0-EBE6-6C49-82D1-04B50C111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85800"/>
            <a:ext cx="5830442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Similar to struct, but </a:t>
            </a:r>
            <a:r>
              <a:rPr lang="en-US" altLang="zh-TW" dirty="0">
                <a:solidFill>
                  <a:srgbClr val="C00000"/>
                </a:solidFill>
              </a:rPr>
              <a:t>only one field is active.</a:t>
            </a:r>
          </a:p>
          <a:p>
            <a:r>
              <a:rPr lang="en-US" altLang="zh-TW" u="sng" dirty="0"/>
              <a:t>Example</a:t>
            </a:r>
            <a:r>
              <a:rPr lang="en-US" altLang="zh-TW" dirty="0"/>
              <a:t>: Add fields for male and female.</a:t>
            </a:r>
          </a:p>
          <a:p>
            <a:r>
              <a:rPr lang="en-US" altLang="zh-TW" dirty="0"/>
              <a:t>typedef struct {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enum</a:t>
            </a:r>
            <a:r>
              <a:rPr lang="en-US" altLang="zh-TW" dirty="0"/>
              <a:t> </a:t>
            </a:r>
            <a:r>
              <a:rPr lang="en-US" altLang="zh-TW" dirty="0" err="1"/>
              <a:t>tagField</a:t>
            </a:r>
            <a:r>
              <a:rPr lang="en-US" altLang="zh-TW" dirty="0"/>
              <a:t> {female, male} gender;</a:t>
            </a:r>
          </a:p>
          <a:p>
            <a:r>
              <a:rPr lang="en-US" altLang="zh-TW" dirty="0"/>
              <a:t>	union {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int</a:t>
            </a:r>
            <a:r>
              <a:rPr lang="en-US" altLang="zh-TW" dirty="0"/>
              <a:t> children;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int</a:t>
            </a:r>
            <a:r>
              <a:rPr lang="en-US" altLang="zh-TW" dirty="0"/>
              <a:t> beard;</a:t>
            </a:r>
          </a:p>
          <a:p>
            <a:r>
              <a:rPr lang="en-US" altLang="zh-TW" dirty="0"/>
              <a:t>		} u;</a:t>
            </a:r>
          </a:p>
          <a:p>
            <a:r>
              <a:rPr lang="en-US" altLang="zh-TW" dirty="0"/>
              <a:t>	} </a:t>
            </a:r>
            <a:r>
              <a:rPr lang="en-US" altLang="zh-TW" dirty="0" err="1"/>
              <a:t>genderType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typedef struct{</a:t>
            </a:r>
          </a:p>
          <a:p>
            <a:r>
              <a:rPr lang="en-US" altLang="zh-TW" dirty="0"/>
              <a:t>	char name[10];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age;</a:t>
            </a:r>
          </a:p>
          <a:p>
            <a:r>
              <a:rPr lang="en-US" altLang="zh-TW" dirty="0"/>
              <a:t>	float salary;</a:t>
            </a:r>
          </a:p>
          <a:p>
            <a:r>
              <a:rPr lang="en-US" altLang="zh-TW" dirty="0"/>
              <a:t>	date </a:t>
            </a:r>
            <a:r>
              <a:rPr lang="en-US" altLang="zh-TW" dirty="0" err="1"/>
              <a:t>dob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genderType</a:t>
            </a:r>
            <a:r>
              <a:rPr lang="en-US" altLang="zh-TW" dirty="0"/>
              <a:t> </a:t>
            </a:r>
            <a:r>
              <a:rPr lang="en-US" altLang="zh-TW" dirty="0" err="1"/>
              <a:t>genderInfo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	} </a:t>
            </a:r>
            <a:r>
              <a:rPr lang="en-US" altLang="zh-TW" dirty="0" err="1"/>
              <a:t>humanBeing</a:t>
            </a:r>
            <a:r>
              <a:rPr lang="en-US" altLang="zh-TW" dirty="0"/>
              <a:t>;</a:t>
            </a: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2FD7FF44-489A-254F-9158-760DD9AF9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36" y="3356992"/>
            <a:ext cx="482978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</a:rPr>
              <a:t>humanBeing</a:t>
            </a:r>
            <a:r>
              <a:rPr lang="en-US" altLang="zh-TW" dirty="0">
                <a:solidFill>
                  <a:schemeClr val="accent2"/>
                </a:solidFill>
              </a:rPr>
              <a:t> person1, person2;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person1.genderInfo.gender=male;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person1.genderInfo.u.beard=FALSE;</a:t>
            </a:r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A9CE9147-5DB1-DF46-9A81-024625F12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380" y="3356992"/>
            <a:ext cx="4669124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FA15191-8A4D-EA49-9079-F9ADA704C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36" y="4686300"/>
            <a:ext cx="45929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person2.genderInfo.gender=female;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person2.genderInfo.u.children=4;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546C740-0527-A24C-ABFF-B294D7BB3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380" y="4686300"/>
            <a:ext cx="4669124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頁尾版面配置區 3">
            <a:extLst>
              <a:ext uri="{FF2B5EF4-FFF2-40B4-BE49-F238E27FC236}">
                <a16:creationId xmlns:a16="http://schemas.microsoft.com/office/drawing/2014/main" id="{25E06524-B60F-D84B-B707-A6BE6929F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25" name="投影片編號版面配置區 4">
            <a:extLst>
              <a:ext uri="{FF2B5EF4-FFF2-40B4-BE49-F238E27FC236}">
                <a16:creationId xmlns:a16="http://schemas.microsoft.com/office/drawing/2014/main" id="{D4D5AC13-9B99-A34D-BCD9-AEB43F90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539F1-75A5-B54B-B43C-33CDE31CE00A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C628BC4-2941-A04D-9771-16DAFDCDA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Self-Referential Structures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3BF063F0-62EF-BC4D-822F-8F3A3E83C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676400"/>
            <a:ext cx="652935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One or more of its components is a pointer to itself.</a:t>
            </a:r>
          </a:p>
          <a:p>
            <a:endParaRPr lang="en-US" altLang="zh-TW" dirty="0"/>
          </a:p>
          <a:p>
            <a:r>
              <a:rPr lang="en-US" altLang="zh-TW" dirty="0"/>
              <a:t>typedef	 struct {</a:t>
            </a:r>
          </a:p>
          <a:p>
            <a:r>
              <a:rPr lang="en-US" altLang="zh-TW" dirty="0"/>
              <a:t>	char data;</a:t>
            </a:r>
          </a:p>
          <a:p>
            <a:r>
              <a:rPr lang="en-US" altLang="zh-TW" dirty="0"/>
              <a:t>	struct list *link;</a:t>
            </a:r>
          </a:p>
          <a:p>
            <a:r>
              <a:rPr lang="en-US" altLang="zh-TW" dirty="0"/>
              <a:t>	} list;</a:t>
            </a:r>
          </a:p>
          <a:p>
            <a:endParaRPr lang="en-US" altLang="zh-TW" dirty="0"/>
          </a:p>
          <a:p>
            <a:r>
              <a:rPr lang="en-US" altLang="zh-TW" dirty="0"/>
              <a:t>list item1, item2, item3;</a:t>
            </a:r>
          </a:p>
          <a:p>
            <a:r>
              <a:rPr lang="en-US" altLang="zh-TW" dirty="0"/>
              <a:t>item1.data=‘a’;</a:t>
            </a:r>
          </a:p>
          <a:p>
            <a:r>
              <a:rPr lang="en-US" altLang="zh-TW" dirty="0"/>
              <a:t>item2.data=‘b’;</a:t>
            </a:r>
          </a:p>
          <a:p>
            <a:r>
              <a:rPr lang="en-US" altLang="zh-TW" dirty="0"/>
              <a:t>item3.data=‘c’;</a:t>
            </a:r>
          </a:p>
          <a:p>
            <a:r>
              <a:rPr lang="en-US" altLang="zh-TW" dirty="0"/>
              <a:t>item1.link=&amp;item2; </a:t>
            </a:r>
          </a:p>
          <a:p>
            <a:r>
              <a:rPr lang="en-US" altLang="zh-TW" dirty="0"/>
              <a:t>item2.link=&amp;item3; </a:t>
            </a:r>
          </a:p>
          <a:p>
            <a:r>
              <a:rPr lang="en-US" altLang="zh-TW" dirty="0"/>
              <a:t>item3.link=NULL;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96C6B370-D123-B742-BBDA-8A0D1ACC2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2514600"/>
            <a:ext cx="41163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Construct a list with three nodes</a:t>
            </a:r>
          </a:p>
          <a:p>
            <a:r>
              <a:rPr lang="en-US" altLang="zh-TW">
                <a:solidFill>
                  <a:schemeClr val="accent2"/>
                </a:solidFill>
              </a:rPr>
              <a:t>item1.link=&amp;item2;</a:t>
            </a:r>
          </a:p>
          <a:p>
            <a:r>
              <a:rPr lang="en-US" altLang="zh-TW">
                <a:solidFill>
                  <a:schemeClr val="accent2"/>
                </a:solidFill>
              </a:rPr>
              <a:t>item2.link=&amp;item3;</a:t>
            </a:r>
          </a:p>
          <a:p>
            <a:r>
              <a:rPr lang="en-US" altLang="zh-TW">
                <a:solidFill>
                  <a:schemeClr val="accent2"/>
                </a:solidFill>
              </a:rPr>
              <a:t>malloc: obtain a node</a:t>
            </a:r>
          </a:p>
        </p:txBody>
      </p:sp>
      <p:sp>
        <p:nvSpPr>
          <p:cNvPr id="77829" name="Line 5">
            <a:extLst>
              <a:ext uri="{FF2B5EF4-FFF2-40B4-BE49-F238E27FC236}">
                <a16:creationId xmlns:a16="http://schemas.microsoft.com/office/drawing/2014/main" id="{D8A19FBC-6F21-D542-8ED4-616A6FF60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581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0" name="Line 6">
            <a:extLst>
              <a:ext uri="{FF2B5EF4-FFF2-40B4-BE49-F238E27FC236}">
                <a16:creationId xmlns:a16="http://schemas.microsoft.com/office/drawing/2014/main" id="{30E0CCA3-A6C9-774B-85D1-E2E0F175F4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9600" y="2209800"/>
            <a:ext cx="0" cy="13716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1" name="Line 7">
            <a:extLst>
              <a:ext uri="{FF2B5EF4-FFF2-40B4-BE49-F238E27FC236}">
                <a16:creationId xmlns:a16="http://schemas.microsoft.com/office/drawing/2014/main" id="{6D5D39B2-7B35-3042-9E38-00523B40F7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1400" y="2209800"/>
            <a:ext cx="8382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3" name="Line 9">
            <a:extLst>
              <a:ext uri="{FF2B5EF4-FFF2-40B4-BE49-F238E27FC236}">
                <a16:creationId xmlns:a16="http://schemas.microsoft.com/office/drawing/2014/main" id="{514680C4-28FA-3E47-B284-384FE8ADFE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209800"/>
            <a:ext cx="0" cy="304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4" name="Rectangle 10">
            <a:extLst>
              <a:ext uri="{FF2B5EF4-FFF2-40B4-BE49-F238E27FC236}">
                <a16:creationId xmlns:a16="http://schemas.microsoft.com/office/drawing/2014/main" id="{9934FF0A-5E5E-D44D-B0F4-C20B5FAEF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648200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5" name="Line 11">
            <a:extLst>
              <a:ext uri="{FF2B5EF4-FFF2-40B4-BE49-F238E27FC236}">
                <a16:creationId xmlns:a16="http://schemas.microsoft.com/office/drawing/2014/main" id="{C94F87D5-5CCB-F947-A86C-756FC9A96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64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7" name="Rectangle 13">
            <a:extLst>
              <a:ext uri="{FF2B5EF4-FFF2-40B4-BE49-F238E27FC236}">
                <a16:creationId xmlns:a16="http://schemas.microsoft.com/office/drawing/2014/main" id="{562ECAFB-21E4-FC4A-B974-9C901F2EA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648200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8" name="Line 14">
            <a:extLst>
              <a:ext uri="{FF2B5EF4-FFF2-40B4-BE49-F238E27FC236}">
                <a16:creationId xmlns:a16="http://schemas.microsoft.com/office/drawing/2014/main" id="{354719A3-3757-5446-AB7C-680F71296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64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39" name="Rectangle 15">
            <a:extLst>
              <a:ext uri="{FF2B5EF4-FFF2-40B4-BE49-F238E27FC236}">
                <a16:creationId xmlns:a16="http://schemas.microsoft.com/office/drawing/2014/main" id="{28F51BC0-7D9B-6744-9F06-55EBB056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648200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0" name="Line 16">
            <a:extLst>
              <a:ext uri="{FF2B5EF4-FFF2-40B4-BE49-F238E27FC236}">
                <a16:creationId xmlns:a16="http://schemas.microsoft.com/office/drawing/2014/main" id="{D96DC97F-3CA7-C34C-8F95-6103A88D2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464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1" name="Line 17">
            <a:extLst>
              <a:ext uri="{FF2B5EF4-FFF2-40B4-BE49-F238E27FC236}">
                <a16:creationId xmlns:a16="http://schemas.microsoft.com/office/drawing/2014/main" id="{2466552F-DDF8-A547-AA83-58F36EAB1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876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2" name="Line 18">
            <a:extLst>
              <a:ext uri="{FF2B5EF4-FFF2-40B4-BE49-F238E27FC236}">
                <a16:creationId xmlns:a16="http://schemas.microsoft.com/office/drawing/2014/main" id="{83344AF2-5C74-3848-BE55-E27306884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876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3" name="Line 19">
            <a:extLst>
              <a:ext uri="{FF2B5EF4-FFF2-40B4-BE49-F238E27FC236}">
                <a16:creationId xmlns:a16="http://schemas.microsoft.com/office/drawing/2014/main" id="{363C538D-9EC2-E74F-BBBA-CAE0912EE5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0" y="46482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4" name="Text Box 20">
            <a:extLst>
              <a:ext uri="{FF2B5EF4-FFF2-40B4-BE49-F238E27FC236}">
                <a16:creationId xmlns:a16="http://schemas.microsoft.com/office/drawing/2014/main" id="{E06F0E28-1567-154D-8C20-AC135335E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46132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</a:t>
            </a:r>
          </a:p>
        </p:txBody>
      </p:sp>
      <p:sp>
        <p:nvSpPr>
          <p:cNvPr id="77845" name="Text Box 21">
            <a:extLst>
              <a:ext uri="{FF2B5EF4-FFF2-40B4-BE49-F238E27FC236}">
                <a16:creationId xmlns:a16="http://schemas.microsoft.com/office/drawing/2014/main" id="{78B5134D-55E2-C143-AB6C-00C00AF99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525" y="46132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77846" name="Text Box 22">
            <a:extLst>
              <a:ext uri="{FF2B5EF4-FFF2-40B4-BE49-F238E27FC236}">
                <a16:creationId xmlns:a16="http://schemas.microsoft.com/office/drawing/2014/main" id="{C3C461C4-56DB-2749-B283-41A4848AC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6132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c</a:t>
            </a:r>
          </a:p>
        </p:txBody>
      </p:sp>
      <p:sp>
        <p:nvSpPr>
          <p:cNvPr id="77847" name="Line 23">
            <a:extLst>
              <a:ext uri="{FF2B5EF4-FFF2-40B4-BE49-F238E27FC236}">
                <a16:creationId xmlns:a16="http://schemas.microsoft.com/office/drawing/2014/main" id="{C5845999-4421-7641-A00F-482974E18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505200"/>
            <a:ext cx="0" cy="762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48" name="Rectangle 24">
            <a:extLst>
              <a:ext uri="{FF2B5EF4-FFF2-40B4-BE49-F238E27FC236}">
                <a16:creationId xmlns:a16="http://schemas.microsoft.com/office/drawing/2014/main" id="{30683CEB-4A28-4141-BE2C-3AC53076E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096" y="2362200"/>
            <a:ext cx="4343400" cy="1828800"/>
          </a:xfrm>
          <a:prstGeom prst="rect">
            <a:avLst/>
          </a:prstGeom>
          <a:noFill/>
          <a:ln w="9525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06DB59-6C64-5D47-88E8-0230488C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32DFC9D-C664-B04B-8D3C-584247DA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CE2FE4-14E2-EE42-B79B-DF530E1C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631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6FD16F6D-6A3D-474F-AE02-986B3A51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46951D09-67F9-B84B-A61F-585EDE86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310DC-01C7-9343-BF06-0F9619B47E80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AC866115-93FE-5349-B267-6369FC26C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Ordered List</a:t>
            </a:r>
          </a:p>
        </p:txBody>
      </p:sp>
      <p:sp>
        <p:nvSpPr>
          <p:cNvPr id="68613" name="Text Box 5">
            <a:extLst>
              <a:ext uri="{FF2B5EF4-FFF2-40B4-BE49-F238E27FC236}">
                <a16:creationId xmlns:a16="http://schemas.microsoft.com/office/drawing/2014/main" id="{13231299-4B34-564B-9F23-6345D6C9B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4363D4D8-4727-D044-A7E6-1219F0923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057400"/>
            <a:ext cx="754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(Sunday, Monday, Tuesday, Wednesday, Thursday, Friday, Saturday)</a:t>
            </a:r>
          </a:p>
          <a:p>
            <a:r>
              <a:rPr lang="en-US" altLang="zh-TW"/>
              <a:t>(Ace, 2, 3, 4, 5, 6, 7, 8, 9, 10, Jack, Queen, King)</a:t>
            </a:r>
          </a:p>
          <a:p>
            <a:r>
              <a:rPr lang="en-US" altLang="zh-TW"/>
              <a:t>(1941, 1942, 1943, 1944, 1945)</a:t>
            </a:r>
          </a:p>
          <a:p>
            <a:r>
              <a:rPr lang="en-US" altLang="zh-TW"/>
              <a:t>(a</a:t>
            </a:r>
            <a:r>
              <a:rPr lang="en-US" altLang="zh-TW" baseline="-25000"/>
              <a:t>1</a:t>
            </a:r>
            <a:r>
              <a:rPr lang="en-US" altLang="zh-TW"/>
              <a:t>, a</a:t>
            </a:r>
            <a:r>
              <a:rPr lang="en-US" altLang="zh-TW" baseline="-25000"/>
              <a:t>2</a:t>
            </a:r>
            <a:r>
              <a:rPr lang="en-US" altLang="zh-TW"/>
              <a:t>, a</a:t>
            </a:r>
            <a:r>
              <a:rPr lang="en-US" altLang="zh-TW" baseline="-25000"/>
              <a:t>3</a:t>
            </a:r>
            <a:r>
              <a:rPr lang="en-US" altLang="zh-TW"/>
              <a:t>, …, a</a:t>
            </a:r>
            <a:r>
              <a:rPr lang="en-US" altLang="zh-TW" baseline="-25000"/>
              <a:t>n-1</a:t>
            </a:r>
            <a:r>
              <a:rPr lang="en-US" altLang="zh-TW"/>
              <a:t>, a</a:t>
            </a:r>
            <a:r>
              <a:rPr lang="en-US" altLang="zh-TW" baseline="-25000"/>
              <a:t>n</a:t>
            </a:r>
            <a:r>
              <a:rPr lang="en-US" altLang="zh-TW"/>
              <a:t>)</a:t>
            </a:r>
          </a:p>
        </p:txBody>
      </p:sp>
      <p:sp>
        <p:nvSpPr>
          <p:cNvPr id="68615" name="Text Box 7">
            <a:extLst>
              <a:ext uri="{FF2B5EF4-FFF2-40B4-BE49-F238E27FC236}">
                <a16:creationId xmlns:a16="http://schemas.microsoft.com/office/drawing/2014/main" id="{C5C83553-3A8B-2C40-BCFB-C85CDE624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489075"/>
            <a:ext cx="6580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ordered (linear) list</a:t>
            </a:r>
            <a:r>
              <a:rPr lang="en-US" altLang="zh-TW"/>
              <a:t>: (item</a:t>
            </a:r>
            <a:r>
              <a:rPr lang="en-US" altLang="zh-TW" baseline="-25000"/>
              <a:t>1</a:t>
            </a:r>
            <a:r>
              <a:rPr lang="en-US" altLang="zh-TW"/>
              <a:t>, item</a:t>
            </a:r>
            <a:r>
              <a:rPr lang="en-US" altLang="zh-TW" baseline="-25000"/>
              <a:t>2</a:t>
            </a:r>
            <a:r>
              <a:rPr lang="en-US" altLang="zh-TW"/>
              <a:t>, item</a:t>
            </a:r>
            <a:r>
              <a:rPr lang="en-US" altLang="zh-TW" baseline="-25000"/>
              <a:t>3</a:t>
            </a:r>
            <a:r>
              <a:rPr lang="en-US" altLang="zh-TW"/>
              <a:t>, …, </a:t>
            </a:r>
            <a:r>
              <a:rPr lang="en-US" altLang="zh-TW" err="1"/>
              <a:t>item</a:t>
            </a:r>
            <a:r>
              <a:rPr lang="en-US" altLang="zh-TW" i="1" baseline="-25000" err="1"/>
              <a:t>n</a:t>
            </a:r>
            <a:r>
              <a:rPr lang="en-US" altLang="zh-TW"/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/>
              <a:t>Operations</a:t>
            </a:r>
            <a:r>
              <a:rPr lang="en-US" altLang="zh-TW"/>
              <a:t> on Ordered List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002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Find the length, </a:t>
            </a:r>
            <a:r>
              <a:rPr lang="en-US" altLang="zh-TW" sz="2800" i="1"/>
              <a:t>n</a:t>
            </a:r>
            <a:r>
              <a:rPr lang="en-US" altLang="zh-TW" sz="2800"/>
              <a:t> , of the list.</a:t>
            </a:r>
          </a:p>
          <a:p>
            <a:r>
              <a:rPr lang="en-US" altLang="zh-TW" sz="2800"/>
              <a:t>Read the items from left to right (or right to left).</a:t>
            </a:r>
          </a:p>
          <a:p>
            <a:r>
              <a:rPr lang="en-US" altLang="zh-TW" sz="2800"/>
              <a:t>Retrieve the </a:t>
            </a:r>
            <a:r>
              <a:rPr lang="en-US" altLang="zh-TW" sz="2800" i="1" err="1"/>
              <a:t>i</a:t>
            </a:r>
            <a:r>
              <a:rPr lang="en-US" altLang="zh-TW" sz="2800" err="1"/>
              <a:t>th</a:t>
            </a:r>
            <a:r>
              <a:rPr lang="en-US" altLang="zh-TW" sz="2800"/>
              <a:t> element.</a:t>
            </a:r>
          </a:p>
          <a:p>
            <a:r>
              <a:rPr lang="en-US" altLang="zh-TW" sz="2800"/>
              <a:t>Store a new value into the </a:t>
            </a:r>
            <a:r>
              <a:rPr lang="en-US" altLang="zh-TW" sz="2800" i="1" err="1"/>
              <a:t>i</a:t>
            </a:r>
            <a:r>
              <a:rPr lang="en-US" altLang="zh-TW" sz="2800" err="1"/>
              <a:t>th</a:t>
            </a:r>
            <a:r>
              <a:rPr lang="en-US" altLang="zh-TW" sz="2800"/>
              <a:t> position.</a:t>
            </a:r>
          </a:p>
          <a:p>
            <a:r>
              <a:rPr lang="en-US" altLang="zh-TW" sz="2800"/>
              <a:t>Insert a new element at the position </a:t>
            </a:r>
            <a:r>
              <a:rPr lang="en-US" altLang="zh-TW" sz="2800" i="1" err="1"/>
              <a:t>i</a:t>
            </a:r>
            <a:r>
              <a:rPr lang="en-US" altLang="zh-TW" sz="2800"/>
              <a:t> , causing elements numbered </a:t>
            </a:r>
            <a:r>
              <a:rPr lang="en-US" altLang="zh-TW" sz="2800" i="1" err="1"/>
              <a:t>i</a:t>
            </a:r>
            <a:r>
              <a:rPr lang="en-US" altLang="zh-TW" sz="2800"/>
              <a:t>, </a:t>
            </a:r>
            <a:r>
              <a:rPr lang="en-US" altLang="zh-TW" sz="2800" i="1"/>
              <a:t>i</a:t>
            </a:r>
            <a:r>
              <a:rPr lang="en-US" altLang="zh-TW" sz="2800"/>
              <a:t>+1, …, </a:t>
            </a:r>
            <a:r>
              <a:rPr lang="en-US" altLang="zh-TW" sz="2800" i="1"/>
              <a:t>n</a:t>
            </a:r>
            <a:r>
              <a:rPr lang="en-US" altLang="zh-TW" sz="2800"/>
              <a:t> to become numbered</a:t>
            </a:r>
            <a:br>
              <a:rPr lang="en-US" altLang="zh-TW" sz="2800"/>
            </a:br>
            <a:r>
              <a:rPr lang="en-US" altLang="zh-TW" sz="2800" i="1"/>
              <a:t>i</a:t>
            </a:r>
            <a:r>
              <a:rPr lang="en-US" altLang="zh-TW" sz="2800"/>
              <a:t>+1, </a:t>
            </a:r>
            <a:r>
              <a:rPr lang="en-US" altLang="zh-TW" sz="2800" i="1"/>
              <a:t>i</a:t>
            </a:r>
            <a:r>
              <a:rPr lang="en-US" altLang="zh-TW" sz="2800"/>
              <a:t>+2, …, </a:t>
            </a:r>
            <a:r>
              <a:rPr lang="en-US" altLang="zh-TW" sz="2800" i="1"/>
              <a:t>n</a:t>
            </a:r>
            <a:r>
              <a:rPr lang="en-US" altLang="zh-TW" sz="2800"/>
              <a:t>+1</a:t>
            </a:r>
          </a:p>
          <a:p>
            <a:r>
              <a:rPr lang="en-US" altLang="zh-TW" sz="2800"/>
              <a:t>Delete the element at position </a:t>
            </a:r>
            <a:r>
              <a:rPr lang="en-US" altLang="zh-TW" sz="2800" i="1" err="1"/>
              <a:t>i</a:t>
            </a:r>
            <a:r>
              <a:rPr lang="en-US" altLang="zh-TW" sz="2800"/>
              <a:t> , causing elements numbered </a:t>
            </a:r>
            <a:r>
              <a:rPr lang="en-US" altLang="zh-TW" sz="2800" i="1"/>
              <a:t>i</a:t>
            </a:r>
            <a:r>
              <a:rPr lang="en-US" altLang="zh-TW" sz="2800"/>
              <a:t>+1, …, </a:t>
            </a:r>
            <a:r>
              <a:rPr lang="en-US" altLang="zh-TW" sz="2800" i="1"/>
              <a:t>n</a:t>
            </a:r>
            <a:r>
              <a:rPr lang="en-US" altLang="zh-TW" sz="2800"/>
              <a:t> to become numbered </a:t>
            </a:r>
            <a:r>
              <a:rPr lang="en-US" altLang="zh-TW" sz="2800" i="1" err="1"/>
              <a:t>i</a:t>
            </a:r>
            <a:r>
              <a:rPr lang="en-US" altLang="zh-TW" sz="2800"/>
              <a:t>, </a:t>
            </a:r>
            <a:r>
              <a:rPr lang="en-US" altLang="zh-TW" sz="2800" i="1"/>
              <a:t>i</a:t>
            </a:r>
            <a:r>
              <a:rPr lang="en-US" altLang="zh-TW" sz="2800"/>
              <a:t>+1, …, </a:t>
            </a:r>
            <a:r>
              <a:rPr lang="en-US" altLang="zh-TW" sz="2800" i="1"/>
              <a:t>n</a:t>
            </a:r>
            <a:r>
              <a:rPr lang="en-US" altLang="zh-TW" sz="2800"/>
              <a:t>-1    </a:t>
            </a:r>
            <a:r>
              <a:rPr lang="en-US" altLang="zh-TW" sz="2800">
                <a:solidFill>
                  <a:schemeClr val="accent2"/>
                </a:solidFill>
              </a:rPr>
              <a:t>array </a:t>
            </a:r>
            <a:r>
              <a:rPr lang="en-US" altLang="zh-TW" sz="2000">
                <a:solidFill>
                  <a:schemeClr val="accent2"/>
                </a:solidFill>
              </a:rPr>
              <a:t>(sequential mapping)</a:t>
            </a:r>
            <a:r>
              <a:rPr lang="en-US" altLang="zh-TW" sz="2800">
                <a:solidFill>
                  <a:schemeClr val="accent2"/>
                </a:solidFill>
              </a:rPr>
              <a:t>? (1)~(4) O    (5)~(6) X</a:t>
            </a:r>
            <a:endParaRPr lang="en-US" altLang="zh-TW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D0299-9326-2A4E-9B11-D8309309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6481F6F-CBD9-2348-9032-CD6E7CCC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B23D5C-590E-4F4E-A5B2-763DF025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293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A29FA886-8391-3947-8D00-B093E8795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3529A259-3B97-E54D-9CCA-860CF375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5D53-E188-0A47-891B-05890B4A5FA4}" type="slidenum">
              <a:rPr lang="en-US" altLang="zh-TW"/>
              <a:pPr/>
              <a:t>19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>
                <a:extLst>
                  <a:ext uri="{FF2B5EF4-FFF2-40B4-BE49-F238E27FC236}">
                    <a16:creationId xmlns:a16="http://schemas.microsoft.com/office/drawing/2014/main" id="{C5CB1B97-95EF-164B-BA28-152AC4062BAB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990600" y="609600"/>
                <a:ext cx="7848600" cy="5715000"/>
              </a:xfrm>
            </p:spPr>
            <p:txBody>
              <a:bodyPr/>
              <a:lstStyle/>
              <a:p>
                <a:r>
                  <a:rPr lang="en-US" altLang="zh-TW" sz="2000" b="1" dirty="0"/>
                  <a:t>ADT</a:t>
                </a:r>
                <a:r>
                  <a:rPr lang="en-US" altLang="zh-TW" sz="2000" dirty="0"/>
                  <a:t> </a:t>
                </a:r>
                <a:r>
                  <a:rPr lang="en-US" altLang="zh-TW" sz="2000" i="1" dirty="0"/>
                  <a:t>Polynomial </a:t>
                </a:r>
                <a:r>
                  <a:rPr lang="en-US" altLang="zh-TW" sz="2000" dirty="0"/>
                  <a:t>is</a:t>
                </a:r>
                <a:br>
                  <a:rPr lang="en-US" altLang="zh-TW" sz="2000" dirty="0"/>
                </a:br>
                <a:r>
                  <a:rPr lang="en-US" altLang="zh-TW" sz="2000" dirty="0"/>
                  <a:t>      </a:t>
                </a:r>
                <a:r>
                  <a:rPr lang="en-US" altLang="zh-TW" sz="2000" b="1" dirty="0"/>
                  <a:t> objects</a:t>
                </a:r>
                <a:r>
                  <a:rPr lang="en-US" altLang="zh-TW" sz="2000" dirty="0"/>
                  <a:t>:                                                 ; a set of ordered pairs of &lt;</a:t>
                </a:r>
                <a:r>
                  <a:rPr lang="en-US" altLang="zh-TW" sz="2000" i="1" dirty="0" err="1"/>
                  <a:t>e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i="1" dirty="0" err="1"/>
                  <a:t>,a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dirty="0"/>
                  <a:t>&gt; where </a:t>
                </a:r>
                <a:r>
                  <a:rPr lang="en-US" altLang="zh-TW" sz="2000" i="1" dirty="0" err="1"/>
                  <a:t>a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dirty="0"/>
                  <a:t> in </a:t>
                </a:r>
                <a:r>
                  <a:rPr lang="en-US" altLang="zh-TW" sz="2000" i="1" dirty="0"/>
                  <a:t>Coefficients </a:t>
                </a:r>
                <a:r>
                  <a:rPr lang="en-US" altLang="zh-TW" sz="2000" dirty="0"/>
                  <a:t>and </a:t>
                </a:r>
                <a:r>
                  <a:rPr lang="en-US" altLang="zh-TW" sz="2000" i="1" dirty="0" err="1"/>
                  <a:t>e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dirty="0"/>
                  <a:t> in</a:t>
                </a:r>
                <a:r>
                  <a:rPr lang="en-US" altLang="zh-TW" sz="2000" i="1" dirty="0"/>
                  <a:t> Exponents</a:t>
                </a:r>
                <a:r>
                  <a:rPr lang="en-US" altLang="zh-TW" sz="2000" dirty="0"/>
                  <a:t>,</a:t>
                </a:r>
                <a:r>
                  <a:rPr lang="en-US" altLang="zh-TW" sz="2000" i="1" dirty="0"/>
                  <a:t> </a:t>
                </a:r>
                <a:r>
                  <a:rPr lang="en-US" altLang="zh-TW" sz="2000" i="1" dirty="0" err="1"/>
                  <a:t>e</a:t>
                </a:r>
                <a:r>
                  <a:rPr lang="en-US" altLang="zh-TW" sz="2000" i="1" baseline="-25000" dirty="0" err="1"/>
                  <a:t>i</a:t>
                </a:r>
                <a:r>
                  <a:rPr lang="en-US" altLang="zh-TW" sz="2000" dirty="0"/>
                  <a:t> are integers &gt;= 0</a:t>
                </a:r>
                <a:br>
                  <a:rPr lang="en-US" altLang="zh-TW" sz="2000" dirty="0"/>
                </a:br>
                <a:r>
                  <a:rPr lang="en-US" altLang="zh-TW" sz="2000" b="1" dirty="0"/>
                  <a:t>functions:</a:t>
                </a:r>
                <a:br>
                  <a:rPr lang="en-US" altLang="zh-TW" sz="2000" b="1" dirty="0"/>
                </a:br>
                <a:r>
                  <a:rPr lang="en-US" altLang="zh-TW" sz="2000" dirty="0"/>
                  <a:t>for all </a:t>
                </a:r>
                <a:r>
                  <a:rPr lang="en-US" altLang="zh-TW" sz="2000" i="1" dirty="0"/>
                  <a:t>poly, poly1, poly2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Polynomial</a:t>
                </a:r>
                <a:r>
                  <a:rPr lang="en-US" altLang="zh-TW" sz="2000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coef</a:t>
                </a:r>
                <a:r>
                  <a:rPr lang="en-US" altLang="zh-TW" sz="2000" dirty="0">
                    <a:sym typeface="UniversalMath1 BT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UniversalMath1 BT" pitchFamily="18" charset="2"/>
                  </a:rPr>
                  <a:t> C</a:t>
                </a:r>
                <a:r>
                  <a:rPr lang="en-US" altLang="zh-TW" sz="2000" i="1" dirty="0">
                    <a:sym typeface="UniversalMath1 BT" pitchFamily="18" charset="2"/>
                  </a:rPr>
                  <a:t>oefficients</a:t>
                </a:r>
                <a:r>
                  <a:rPr lang="en-US" altLang="zh-TW" sz="2000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i="1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Exponents</a:t>
                </a:r>
                <a:br>
                  <a:rPr lang="en-US" altLang="zh-TW" sz="2000" i="1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 </a:t>
                </a:r>
                <a:r>
                  <a:rPr lang="en-US" altLang="zh-TW" sz="2000" dirty="0">
                    <a:sym typeface="UniversalMath1 BT" pitchFamily="18" charset="2"/>
                  </a:rPr>
                  <a:t>Zero( )           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polynomial,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				         </a:t>
                </a:r>
                <a:r>
                  <a:rPr lang="en-US" altLang="zh-TW" sz="2000" i="1" dirty="0">
                    <a:sym typeface="UniversalMath1 BT" pitchFamily="18" charset="2"/>
                  </a:rPr>
                  <a:t>p(x)</a:t>
                </a:r>
                <a:r>
                  <a:rPr lang="en-US" altLang="zh-TW" sz="2000" dirty="0">
                    <a:sym typeface="UniversalMath1 BT" pitchFamily="18" charset="2"/>
                  </a:rPr>
                  <a:t> = 0	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Boolean</a:t>
                </a:r>
                <a:r>
                  <a:rPr lang="en-US" altLang="zh-TW" sz="2000" dirty="0">
                    <a:sym typeface="UniversalMath1 BT" pitchFamily="18" charset="2"/>
                  </a:rPr>
                  <a:t> </a:t>
                </a:r>
                <a:r>
                  <a:rPr lang="en-US" altLang="zh-TW" sz="2000" dirty="0" err="1">
                    <a:sym typeface="UniversalMath1 BT" pitchFamily="18" charset="2"/>
                  </a:rPr>
                  <a:t>IsZero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)       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if</a:t>
                </a:r>
                <a:r>
                  <a:rPr lang="en-US" altLang="zh-TW" sz="2000" dirty="0">
                    <a:sym typeface="UniversalMath1 BT" pitchFamily="18" charset="2"/>
                  </a:rPr>
                  <a:t> (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)</a:t>
                </a:r>
                <a:r>
                  <a:rPr lang="en-US" altLang="zh-TW" sz="2000" b="1" dirty="0">
                    <a:sym typeface="UniversalMath1 BT" pitchFamily="18" charset="2"/>
                  </a:rPr>
                  <a:t> return </a:t>
                </a:r>
                <a:r>
                  <a:rPr lang="en-US" altLang="zh-TW" sz="2000" i="1" dirty="0">
                    <a:sym typeface="UniversalMath1 BT" pitchFamily="18" charset="2"/>
                  </a:rPr>
                  <a:t>FALSE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</a:t>
                </a:r>
                <a:r>
                  <a:rPr lang="en-US" altLang="zh-TW" sz="20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000" dirty="0">
                    <a:sym typeface="UniversalMath1 BT" pitchFamily="18" charset="2"/>
                  </a:rPr>
                  <a:t> </a:t>
                </a:r>
                <a:r>
                  <a:rPr lang="en-US" altLang="zh-TW" sz="2000" i="1" dirty="0">
                    <a:sym typeface="UniversalMath1 BT" pitchFamily="18" charset="2"/>
                  </a:rPr>
                  <a:t>TRUE</a:t>
                </a:r>
                <a:br>
                  <a:rPr lang="en-US" altLang="zh-TW" sz="2000" i="1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Coefficient</a:t>
                </a:r>
                <a:r>
                  <a:rPr lang="en-US" altLang="zh-TW" sz="2000" dirty="0">
                    <a:sym typeface="UniversalMath1 BT" pitchFamily="18" charset="2"/>
                  </a:rPr>
                  <a:t> </a:t>
                </a:r>
                <a:r>
                  <a:rPr lang="en-US" altLang="zh-TW" sz="2000" dirty="0" err="1">
                    <a:sym typeface="UniversalMath1 BT" pitchFamily="18" charset="2"/>
                  </a:rPr>
                  <a:t>Coef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dirty="0">
                    <a:sym typeface="UniversalMath1 BT" pitchFamily="18" charset="2"/>
                  </a:rPr>
                  <a:t>)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if</a:t>
                </a:r>
                <a:r>
                  <a:rPr lang="en-US" altLang="zh-TW" sz="2000" dirty="0">
                    <a:sym typeface="UniversalMath1 BT" pitchFamily="18" charset="2"/>
                  </a:rPr>
                  <a:t> (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i="1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poly</a:t>
                </a:r>
                <a:r>
                  <a:rPr lang="en-US" altLang="zh-TW" sz="2000" dirty="0">
                    <a:sym typeface="UniversalMath1 BT" pitchFamily="18" charset="2"/>
                  </a:rPr>
                  <a:t>)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its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coefficient </a:t>
                </a:r>
                <a:r>
                  <a:rPr lang="en-US" altLang="zh-TW" sz="20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000" dirty="0">
                    <a:sym typeface="UniversalMath1 BT" pitchFamily="18" charset="2"/>
                  </a:rPr>
                  <a:t> Zero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Exponent </a:t>
                </a:r>
                <a:r>
                  <a:rPr lang="en-US" altLang="zh-TW" sz="2000" dirty="0" err="1">
                    <a:sym typeface="UniversalMath1 BT" pitchFamily="18" charset="2"/>
                  </a:rPr>
                  <a:t>Lead_Exp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)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largest exponent in 				          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br>
                  <a:rPr lang="en-US" altLang="zh-TW" sz="2000" i="1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</a:t>
                </a:r>
                <a:r>
                  <a:rPr lang="en-US" altLang="zh-TW" sz="2000" dirty="0">
                    <a:sym typeface="UniversalMath1 BT" pitchFamily="18" charset="2"/>
                  </a:rPr>
                  <a:t> Attach(</a:t>
                </a:r>
                <a:r>
                  <a:rPr lang="en-US" altLang="zh-TW" sz="2000" i="1" dirty="0" err="1">
                    <a:sym typeface="UniversalMath1 BT" pitchFamily="18" charset="2"/>
                  </a:rPr>
                  <a:t>poly,coef</a:t>
                </a:r>
                <a:r>
                  <a:rPr lang="en-US" altLang="zh-TW" sz="2000" i="1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dirty="0">
                    <a:sym typeface="UniversalMath1 BT" pitchFamily="18" charset="2"/>
                  </a:rPr>
                  <a:t>)  ::= </a:t>
                </a:r>
                <a:r>
                  <a:rPr lang="en-US" altLang="zh-TW" sz="2000" b="1" dirty="0">
                    <a:sym typeface="UniversalMath1 BT" pitchFamily="18" charset="2"/>
                  </a:rPr>
                  <a:t>if 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i="1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poly</a:t>
                </a:r>
                <a:r>
                  <a:rPr lang="en-US" altLang="zh-TW" sz="2000" dirty="0">
                    <a:sym typeface="UniversalMath1 BT" pitchFamily="18" charset="2"/>
                  </a:rPr>
                  <a:t>)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error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</a:t>
                </a:r>
                <a:r>
                  <a:rPr lang="en-US" altLang="zh-TW" sz="20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 poly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with the term &lt;</a:t>
                </a:r>
                <a:r>
                  <a:rPr lang="en-US" altLang="zh-TW" sz="2000" i="1" dirty="0" err="1">
                    <a:sym typeface="UniversalMath1 BT" pitchFamily="18" charset="2"/>
                  </a:rPr>
                  <a:t>coef</a:t>
                </a:r>
                <a:r>
                  <a:rPr lang="en-US" altLang="zh-TW" sz="2000" i="1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dirty="0">
                    <a:sym typeface="UniversalMath1 BT" pitchFamily="18" charset="2"/>
                  </a:rPr>
                  <a:t>&gt;    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inserted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endParaRPr lang="en-US" altLang="zh-TW" sz="2400" dirty="0"/>
              </a:p>
            </p:txBody>
          </p:sp>
        </mc:Choice>
        <mc:Fallback xmlns="">
          <p:sp>
            <p:nvSpPr>
              <p:cNvPr id="21506" name="Rectangle 2">
                <a:extLst>
                  <a:ext uri="{FF2B5EF4-FFF2-40B4-BE49-F238E27FC236}">
                    <a16:creationId xmlns:a16="http://schemas.microsoft.com/office/drawing/2014/main" id="{C5CB1B97-95EF-164B-BA28-152AC4062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0600" y="609600"/>
                <a:ext cx="7848600" cy="5715000"/>
              </a:xfrm>
              <a:blipFill>
                <a:blip r:embed="rId4"/>
                <a:stretch>
                  <a:fillRect l="-808" t="-2667" r="-4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507" name="Object 3">
            <a:extLst>
              <a:ext uri="{FF2B5EF4-FFF2-40B4-BE49-F238E27FC236}">
                <a16:creationId xmlns:a16="http://schemas.microsoft.com/office/drawing/2014/main" id="{309E9B30-A3B0-AC48-A189-5616A8BE6E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27" name="方程式" r:id="rId5" imgW="1314450" imgH="2489200" progId="Equation.3">
                  <p:embed/>
                </p:oleObj>
              </mc:Choice>
              <mc:Fallback>
                <p:oleObj name="方程式" r:id="rId5" imgW="1314450" imgH="2489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>
            <a:extLst>
              <a:ext uri="{FF2B5EF4-FFF2-40B4-BE49-F238E27FC236}">
                <a16:creationId xmlns:a16="http://schemas.microsoft.com/office/drawing/2014/main" id="{7F389BE2-421C-174A-AADC-9172DE2C17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762000"/>
          <a:ext cx="28956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28" name="方程式" r:id="rId7" imgW="16675100" imgH="2781300" progId="Equation.3">
                  <p:embed/>
                </p:oleObj>
              </mc:Choice>
              <mc:Fallback>
                <p:oleObj name="方程式" r:id="rId7" imgW="16675100" imgH="278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762000"/>
                        <a:ext cx="28956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 Box 5">
            <a:extLst>
              <a:ext uri="{FF2B5EF4-FFF2-40B4-BE49-F238E27FC236}">
                <a16:creationId xmlns:a16="http://schemas.microsoft.com/office/drawing/2014/main" id="{235DB11B-4053-8249-AED9-6E517EC70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41275"/>
            <a:ext cx="726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Polynomials  </a:t>
            </a:r>
            <a:r>
              <a:rPr lang="en-US" altLang="zh-TW">
                <a:solidFill>
                  <a:schemeClr val="tx2"/>
                </a:solidFill>
              </a:rPr>
              <a:t>A(X)=3X</a:t>
            </a:r>
            <a:r>
              <a:rPr lang="en-US" altLang="zh-TW" baseline="30000">
                <a:solidFill>
                  <a:schemeClr val="tx2"/>
                </a:solidFill>
              </a:rPr>
              <a:t>20</a:t>
            </a:r>
            <a:r>
              <a:rPr lang="en-US" altLang="zh-TW">
                <a:solidFill>
                  <a:schemeClr val="tx2"/>
                </a:solidFill>
              </a:rPr>
              <a:t>+2X</a:t>
            </a:r>
            <a:r>
              <a:rPr lang="en-US" altLang="zh-TW" baseline="30000">
                <a:solidFill>
                  <a:schemeClr val="tx2"/>
                </a:solidFill>
              </a:rPr>
              <a:t>5</a:t>
            </a:r>
            <a:r>
              <a:rPr lang="en-US" altLang="zh-TW">
                <a:solidFill>
                  <a:schemeClr val="tx2"/>
                </a:solidFill>
              </a:rPr>
              <a:t>+4, B(X)=X</a:t>
            </a:r>
            <a:r>
              <a:rPr lang="en-US" altLang="zh-TW" baseline="30000">
                <a:solidFill>
                  <a:schemeClr val="tx2"/>
                </a:solidFill>
              </a:rPr>
              <a:t>4</a:t>
            </a:r>
            <a:r>
              <a:rPr lang="en-US" altLang="zh-TW">
                <a:solidFill>
                  <a:schemeClr val="tx2"/>
                </a:solidFill>
              </a:rPr>
              <a:t>+10X</a:t>
            </a:r>
            <a:r>
              <a:rPr lang="en-US" altLang="zh-TW" baseline="30000">
                <a:solidFill>
                  <a:schemeClr val="tx2"/>
                </a:solidFill>
              </a:rPr>
              <a:t>3</a:t>
            </a:r>
            <a:r>
              <a:rPr lang="en-US" altLang="zh-TW">
                <a:solidFill>
                  <a:schemeClr val="tx2"/>
                </a:solidFill>
              </a:rPr>
              <a:t>+3X</a:t>
            </a:r>
            <a:r>
              <a:rPr lang="en-US" altLang="zh-TW" baseline="30000">
                <a:solidFill>
                  <a:schemeClr val="tx2"/>
                </a:solidFill>
              </a:rPr>
              <a:t>2</a:t>
            </a:r>
            <a:r>
              <a:rPr lang="en-US" altLang="zh-TW">
                <a:solidFill>
                  <a:schemeClr val="tx2"/>
                </a:solidFill>
              </a:rPr>
              <a:t>+1</a:t>
            </a:r>
            <a:endParaRPr lang="en-US" altLang="zh-TW"/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43B99C89-2E64-FA4D-BB90-DC8A8740B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0"/>
            <a:ext cx="76200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83E0315-25F5-F642-A136-18420614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0F210E0-FBAD-B648-BCD5-6F65938D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A621-8C09-8343-A57F-6E2DFC379F69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9E27BF37-D17A-3C4D-8E9C-3BB0FA1B5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Arrays</a:t>
            </a:r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9EC52D68-32A9-F445-83CC-E6B55341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17954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DDDD8499-E77C-BB40-BAF6-440769B9F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1717675"/>
            <a:ext cx="683895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Array: a set of </a:t>
            </a:r>
            <a:r>
              <a:rPr lang="en-US" altLang="zh-TW">
                <a:solidFill>
                  <a:schemeClr val="accent2"/>
                </a:solidFill>
                <a:ea typeface=""/>
              </a:rPr>
              <a:t>index</a:t>
            </a:r>
            <a:r>
              <a:rPr lang="en-US" altLang="zh-TW"/>
              <a:t> and </a:t>
            </a:r>
            <a:r>
              <a:rPr lang="en-US" altLang="zh-TW">
                <a:solidFill>
                  <a:schemeClr val="accent2"/>
                </a:solidFill>
              </a:rPr>
              <a:t>value</a:t>
            </a:r>
            <a:endParaRPr lang="en-US" altLang="zh-TW"/>
          </a:p>
          <a:p>
            <a:endParaRPr lang="en-US" altLang="zh-TW"/>
          </a:p>
          <a:p>
            <a:r>
              <a:rPr lang="en-US" altLang="zh-TW">
                <a:solidFill>
                  <a:schemeClr val="accent2"/>
                </a:solidFill>
              </a:rPr>
              <a:t>data structure</a:t>
            </a:r>
            <a:endParaRPr lang="en-US" altLang="zh-TW"/>
          </a:p>
          <a:p>
            <a:r>
              <a:rPr lang="en-US" altLang="zh-TW"/>
              <a:t>	For each index, there is a value associated with</a:t>
            </a:r>
          </a:p>
          <a:p>
            <a:r>
              <a:rPr lang="en-US" altLang="zh-TW"/>
              <a:t>            that index.</a:t>
            </a:r>
          </a:p>
          <a:p>
            <a:endParaRPr lang="en-US" altLang="zh-TW"/>
          </a:p>
          <a:p>
            <a:r>
              <a:rPr lang="en-US" altLang="zh-TW">
                <a:solidFill>
                  <a:schemeClr val="accent2"/>
                </a:solidFill>
              </a:rPr>
              <a:t>representation (possible)</a:t>
            </a:r>
            <a:endParaRPr lang="en-US" altLang="zh-TW"/>
          </a:p>
          <a:p>
            <a:r>
              <a:rPr lang="en-US" altLang="zh-TW"/>
              <a:t>	implemented by using consecutive memory.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F6F5934F-F59D-B042-A8CA-0D1092195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936D2BA2-50FD-2D4C-BEC6-5034E716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00DF-EBAB-0842-A10C-E636B32A345F}" type="slidenum">
              <a:rPr lang="en-US" altLang="zh-TW"/>
              <a:pPr/>
              <a:t>20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0" name="Rectangle 2">
                <a:extLst>
                  <a:ext uri="{FF2B5EF4-FFF2-40B4-BE49-F238E27FC236}">
                    <a16:creationId xmlns:a16="http://schemas.microsoft.com/office/drawing/2014/main" id="{AA118DE0-4E1C-DE48-9603-D839F9A7C3B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990600" y="609600"/>
                <a:ext cx="7848600" cy="5181600"/>
              </a:xfrm>
            </p:spPr>
            <p:txBody>
              <a:bodyPr/>
              <a:lstStyle/>
              <a:p>
                <a:r>
                  <a:rPr lang="en-US" altLang="zh-TW" sz="2000" i="1" dirty="0"/>
                  <a:t>Polynomial</a:t>
                </a:r>
                <a:r>
                  <a:rPr lang="en-US" altLang="zh-TW" sz="2000" dirty="0"/>
                  <a:t> Remove(</a:t>
                </a:r>
                <a:r>
                  <a:rPr lang="en-US" altLang="zh-TW" sz="2000" i="1" dirty="0"/>
                  <a:t>poly, </a:t>
                </a:r>
                <a:r>
                  <a:rPr lang="en-US" altLang="zh-TW" sz="2000" i="1" dirty="0" err="1"/>
                  <a:t>expon</a:t>
                </a:r>
                <a:r>
                  <a:rPr lang="en-US" altLang="zh-TW" sz="2000" dirty="0"/>
                  <a:t>)              ::= </a:t>
                </a:r>
                <a:r>
                  <a:rPr lang="en-US" altLang="zh-TW" sz="2000" b="1" dirty="0"/>
                  <a:t>if</a:t>
                </a:r>
                <a:r>
                  <a:rPr lang="en-US" altLang="zh-TW" sz="2000" dirty="0"/>
                  <a:t> (</a:t>
                </a:r>
                <a:r>
                  <a:rPr lang="en-US" altLang="zh-TW" sz="2000" i="1" dirty="0" err="1"/>
                  <a:t>expon</a:t>
                </a:r>
                <a:r>
                  <a:rPr lang="en-US" altLang="zh-TW" sz="2000" i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000" i="1" dirty="0">
                    <a:sym typeface="UniversalMath1 BT" pitchFamily="18" charset="2"/>
                  </a:rPr>
                  <a:t> poly</a:t>
                </a:r>
                <a:r>
                  <a:rPr lang="en-US" altLang="zh-TW" sz="2000" dirty="0">
                    <a:sym typeface="UniversalMath1 BT" pitchFamily="18" charset="2"/>
                  </a:rPr>
                  <a:t>)</a:t>
                </a:r>
                <a:r>
                  <a:rPr lang="en-US" altLang="zh-TW" sz="2000" b="1" dirty="0">
                    <a:sym typeface="UniversalMath1 BT" pitchFamily="18" charset="2"/>
                  </a:rPr>
                  <a:t> return</a:t>
                </a:r>
                <a:r>
                  <a:rPr lang="en-US" altLang="zh-TW" sz="2000" dirty="0">
                    <a:sym typeface="UniversalMath1 BT" pitchFamily="18" charset="2"/>
                  </a:rPr>
                  <a:t> the 					  polynomial</a:t>
                </a:r>
                <a:r>
                  <a:rPr lang="en-US" altLang="zh-TW" sz="2000" i="1" dirty="0">
                    <a:sym typeface="UniversalMath1 BT" pitchFamily="18" charset="2"/>
                  </a:rPr>
                  <a:t> poly </a:t>
                </a:r>
                <a:r>
                  <a:rPr lang="en-US" altLang="zh-TW" sz="2000" dirty="0">
                    <a:sym typeface="UniversalMath1 BT" pitchFamily="18" charset="2"/>
                  </a:rPr>
                  <a:t>with the  					  term whose exponent is 						 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i="1" dirty="0">
                    <a:sym typeface="UniversalMath1 BT" pitchFamily="18" charset="2"/>
                  </a:rPr>
                  <a:t> deleted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				                </a:t>
                </a:r>
                <a:r>
                  <a:rPr lang="en-US" altLang="zh-TW" sz="20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000" dirty="0">
                    <a:sym typeface="UniversalMath1 BT" pitchFamily="18" charset="2"/>
                  </a:rPr>
                  <a:t> error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 </a:t>
                </a:r>
                <a:r>
                  <a:rPr lang="en-US" altLang="zh-TW" sz="2000" dirty="0" err="1">
                    <a:sym typeface="UniversalMath1 BT" pitchFamily="18" charset="2"/>
                  </a:rPr>
                  <a:t>SingleMult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coef</a:t>
                </a:r>
                <a:r>
                  <a:rPr lang="en-US" altLang="zh-TW" sz="2000" i="1" dirty="0">
                    <a:sym typeface="UniversalMath1 BT" pitchFamily="18" charset="2"/>
                  </a:rPr>
                  <a:t>, </a:t>
                </a:r>
                <a:r>
                  <a:rPr lang="en-US" altLang="zh-TW" sz="2000" i="1" dirty="0" err="1">
                    <a:sym typeface="UniversalMath1 BT" pitchFamily="18" charset="2"/>
                  </a:rPr>
                  <a:t>expon</a:t>
                </a:r>
                <a:r>
                  <a:rPr lang="en-US" altLang="zh-TW" sz="2000" dirty="0">
                    <a:sym typeface="UniversalMath1 BT" pitchFamily="18" charset="2"/>
                  </a:rPr>
                  <a:t>)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       </a:t>
                </a:r>
                <a:r>
                  <a:rPr lang="en-US" altLang="zh-TW" sz="2000" i="1" dirty="0">
                    <a:sym typeface="UniversalMath1 BT" pitchFamily="18" charset="2"/>
                  </a:rPr>
                  <a:t>poly • </a:t>
                </a:r>
                <a:r>
                  <a:rPr lang="en-US" altLang="zh-TW" sz="2000" i="1" dirty="0" err="1">
                    <a:sym typeface="UniversalMath1 BT" pitchFamily="18" charset="2"/>
                  </a:rPr>
                  <a:t>coef</a:t>
                </a:r>
                <a:r>
                  <a:rPr lang="en-US" altLang="zh-TW" sz="2000" i="1" dirty="0">
                    <a:sym typeface="UniversalMath1 BT" pitchFamily="18" charset="2"/>
                  </a:rPr>
                  <a:t> • </a:t>
                </a:r>
                <a:r>
                  <a:rPr lang="en-US" altLang="zh-TW" sz="2000" i="1" dirty="0" err="1">
                    <a:sym typeface="UniversalMath1 BT" pitchFamily="18" charset="2"/>
                  </a:rPr>
                  <a:t>x</a:t>
                </a:r>
                <a:r>
                  <a:rPr lang="en-US" altLang="zh-TW" sz="2000" i="1" baseline="30000" dirty="0" err="1">
                    <a:sym typeface="UniversalMath1 BT" pitchFamily="18" charset="2"/>
                  </a:rPr>
                  <a:t>expon</a:t>
                </a:r>
                <a:br>
                  <a:rPr lang="en-US" altLang="zh-TW" sz="2000" i="1" baseline="30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</a:t>
                </a:r>
                <a:r>
                  <a:rPr lang="en-US" altLang="zh-TW" sz="2000" dirty="0">
                    <a:sym typeface="UniversalMath1 BT" pitchFamily="18" charset="2"/>
                  </a:rPr>
                  <a:t> Add(</a:t>
                </a:r>
                <a:r>
                  <a:rPr lang="en-US" altLang="zh-TW" sz="2000" i="1" dirty="0">
                    <a:sym typeface="UniversalMath1 BT" pitchFamily="18" charset="2"/>
                  </a:rPr>
                  <a:t>poly1, poly2</a:t>
                </a:r>
                <a:r>
                  <a:rPr lang="en-US" altLang="zh-TW" sz="2000" dirty="0">
                    <a:sym typeface="UniversalMath1 BT" pitchFamily="18" charset="2"/>
                  </a:rPr>
                  <a:t>) 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					  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1 +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2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i="1" dirty="0">
                    <a:sym typeface="UniversalMath1 BT" pitchFamily="18" charset="2"/>
                  </a:rPr>
                  <a:t>Polynomial</a:t>
                </a:r>
                <a:r>
                  <a:rPr lang="en-US" altLang="zh-TW" sz="2000" dirty="0">
                    <a:sym typeface="UniversalMath1 BT" pitchFamily="18" charset="2"/>
                  </a:rPr>
                  <a:t> </a:t>
                </a:r>
                <a:r>
                  <a:rPr lang="en-US" altLang="zh-TW" sz="2000" dirty="0" err="1">
                    <a:sym typeface="UniversalMath1 BT" pitchFamily="18" charset="2"/>
                  </a:rPr>
                  <a:t>Mult</a:t>
                </a:r>
                <a:r>
                  <a:rPr lang="en-US" altLang="zh-TW" sz="2000" dirty="0">
                    <a:sym typeface="UniversalMath1 BT" pitchFamily="18" charset="2"/>
                  </a:rPr>
                  <a:t>(</a:t>
                </a:r>
                <a:r>
                  <a:rPr lang="en-US" altLang="zh-TW" sz="2000" i="1" dirty="0">
                    <a:sym typeface="UniversalMath1 BT" pitchFamily="18" charset="2"/>
                  </a:rPr>
                  <a:t>poly1, poly2</a:t>
                </a:r>
                <a:r>
                  <a:rPr lang="en-US" altLang="zh-TW" sz="2000" dirty="0">
                    <a:sym typeface="UniversalMath1 BT" pitchFamily="18" charset="2"/>
                  </a:rPr>
                  <a:t>)                   ::= </a:t>
                </a:r>
                <a:r>
                  <a:rPr lang="en-US" altLang="zh-TW" sz="2000" b="1" dirty="0">
                    <a:sym typeface="UniversalMath1 BT" pitchFamily="18" charset="2"/>
                  </a:rPr>
                  <a:t>return</a:t>
                </a:r>
                <a:r>
                  <a:rPr lang="en-US" altLang="zh-TW" sz="2000" dirty="0">
                    <a:sym typeface="UniversalMath1 BT" pitchFamily="18" charset="2"/>
                  </a:rPr>
                  <a:t> the polynomial</a:t>
                </a:r>
                <a:br>
                  <a:rPr lang="en-US" altLang="zh-TW" sz="2000" dirty="0">
                    <a:sym typeface="UniversalMath1 BT" pitchFamily="18" charset="2"/>
                  </a:rPr>
                </a:br>
                <a:r>
                  <a:rPr lang="en-US" altLang="zh-TW" sz="2000" dirty="0">
                    <a:sym typeface="UniversalMath1 BT" pitchFamily="18" charset="2"/>
                  </a:rPr>
                  <a:t>                                                                          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1 • </a:t>
                </a:r>
                <a:r>
                  <a:rPr lang="en-US" altLang="zh-TW" sz="2000" i="1" dirty="0">
                    <a:sym typeface="UniversalMath1 BT" pitchFamily="18" charset="2"/>
                  </a:rPr>
                  <a:t>poly</a:t>
                </a:r>
                <a:r>
                  <a:rPr lang="en-US" altLang="zh-TW" sz="2000" dirty="0">
                    <a:sym typeface="UniversalMath1 BT" pitchFamily="18" charset="2"/>
                  </a:rPr>
                  <a:t>2</a:t>
                </a:r>
                <a:endParaRPr lang="en-US" altLang="zh-TW" sz="2000" dirty="0"/>
              </a:p>
            </p:txBody>
          </p:sp>
        </mc:Choice>
        <mc:Fallback xmlns="">
          <p:sp>
            <p:nvSpPr>
              <p:cNvPr id="22530" name="Rectangle 2">
                <a:extLst>
                  <a:ext uri="{FF2B5EF4-FFF2-40B4-BE49-F238E27FC236}">
                    <a16:creationId xmlns:a16="http://schemas.microsoft.com/office/drawing/2014/main" id="{AA118DE0-4E1C-DE48-9603-D839F9A7C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0600" y="609600"/>
                <a:ext cx="7848600" cy="5181600"/>
              </a:xfrm>
              <a:blipFill>
                <a:blip r:embed="rId2"/>
                <a:stretch>
                  <a:fillRect l="-8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1" name="Text Box 3">
            <a:extLst>
              <a:ext uri="{FF2B5EF4-FFF2-40B4-BE49-F238E27FC236}">
                <a16:creationId xmlns:a16="http://schemas.microsoft.com/office/drawing/2014/main" id="{7AE32105-C039-FE48-8D28-1E3E255FD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562600"/>
            <a:ext cx="41868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*ADT 2.2: </a:t>
            </a:r>
            <a:r>
              <a:rPr lang="en-US" altLang="zh-TW" sz="1600" u="sng" dirty="0"/>
              <a:t>Abstract data type </a:t>
            </a:r>
            <a:r>
              <a:rPr lang="en-US" altLang="zh-TW" sz="1600" i="1" u="sng" dirty="0"/>
              <a:t>Polynomial </a:t>
            </a:r>
            <a:r>
              <a:rPr lang="en-US" altLang="zh-TW" sz="1600" u="sng" dirty="0"/>
              <a:t>(p.67)</a:t>
            </a:r>
            <a:endParaRPr lang="en-US" altLang="zh-TW" sz="1600" b="1" u="sng" dirty="0"/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140DE261-7178-FE4D-AC4A-4BA82585C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4994275"/>
            <a:ext cx="220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chemeClr val="tx2"/>
                </a:solidFill>
              </a:rPr>
              <a:t>End</a:t>
            </a:r>
            <a:r>
              <a:rPr lang="en-US" altLang="zh-TW">
                <a:solidFill>
                  <a:schemeClr val="tx2"/>
                </a:solidFill>
              </a:rPr>
              <a:t> </a:t>
            </a:r>
            <a:r>
              <a:rPr lang="en-US" altLang="zh-TW" i="1">
                <a:solidFill>
                  <a:schemeClr val="tx2"/>
                </a:solidFill>
              </a:rPr>
              <a:t>Polynomial</a:t>
            </a:r>
            <a:endParaRPr lang="en-US" altLang="zh-TW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6E8172A8-5EBE-7D4E-97C6-533A1179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FFE1E75A-6B41-9443-8617-4B52AFA3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AA01-2722-234A-AC1E-4EAFCE2FD697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A38378A9-EAAD-4C44-91F3-792B11B621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2209800"/>
            <a:ext cx="7848600" cy="4648200"/>
          </a:xfrm>
        </p:spPr>
        <p:txBody>
          <a:bodyPr/>
          <a:lstStyle/>
          <a:p>
            <a:r>
              <a:rPr lang="en-US" altLang="zh-TW" sz="2000" dirty="0"/>
              <a:t>/* d =a + b, where a, b, and d are polynomials */</a:t>
            </a:r>
            <a:br>
              <a:rPr lang="en-US" altLang="zh-TW" sz="2000" dirty="0"/>
            </a:br>
            <a:r>
              <a:rPr lang="en-US" altLang="zh-TW" sz="2000" dirty="0"/>
              <a:t>d = Zero( )</a:t>
            </a:r>
            <a:br>
              <a:rPr lang="en-US" altLang="zh-TW" sz="2000" dirty="0"/>
            </a:br>
            <a:r>
              <a:rPr lang="en-US" altLang="zh-TW" sz="2000" dirty="0"/>
              <a:t>while (! </a:t>
            </a:r>
            <a:r>
              <a:rPr lang="en-US" altLang="zh-TW" sz="2000" dirty="0" err="1"/>
              <a:t>IsZero</a:t>
            </a:r>
            <a:r>
              <a:rPr lang="en-US" altLang="zh-TW" sz="2000" dirty="0"/>
              <a:t>(a) &amp;&amp; ! </a:t>
            </a:r>
            <a:r>
              <a:rPr lang="en-US" altLang="zh-TW" sz="2000" dirty="0" err="1"/>
              <a:t>IsZero</a:t>
            </a:r>
            <a:r>
              <a:rPr lang="en-US" altLang="zh-TW" sz="2000" dirty="0"/>
              <a:t>(b)) do {</a:t>
            </a:r>
            <a:br>
              <a:rPr lang="en-US" altLang="zh-TW" sz="2000" dirty="0"/>
            </a:br>
            <a:r>
              <a:rPr lang="en-US" altLang="zh-TW" sz="2000" dirty="0"/>
              <a:t>   switch COMPARE (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(a),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  {</a:t>
            </a:r>
            <a:br>
              <a:rPr lang="en-US" altLang="zh-TW" sz="2000" dirty="0"/>
            </a:br>
            <a:r>
              <a:rPr lang="en-US" altLang="zh-TW" sz="2000" dirty="0"/>
              <a:t>       case -1: d =</a:t>
            </a:r>
            <a:br>
              <a:rPr lang="en-US" altLang="zh-TW" sz="2000" dirty="0"/>
            </a:br>
            <a:r>
              <a:rPr lang="en-US" altLang="zh-TW" sz="2000" dirty="0"/>
              <a:t>           Attach(d, </a:t>
            </a:r>
            <a:r>
              <a:rPr lang="en-US" altLang="zh-TW" sz="2000" dirty="0" err="1"/>
              <a:t>Coef</a:t>
            </a:r>
            <a:r>
              <a:rPr lang="en-US" altLang="zh-TW" sz="2000" dirty="0"/>
              <a:t> (b,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(b));</a:t>
            </a:r>
            <a:br>
              <a:rPr lang="en-US" altLang="zh-TW" sz="2000" dirty="0"/>
            </a:br>
            <a:r>
              <a:rPr lang="en-US" altLang="zh-TW" sz="2000" dirty="0"/>
              <a:t>           b = Remove(b,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(b));</a:t>
            </a:r>
            <a:br>
              <a:rPr lang="en-US" altLang="zh-TW" sz="2000" dirty="0"/>
            </a:br>
            <a:r>
              <a:rPr lang="en-US" altLang="zh-TW" sz="2000" dirty="0"/>
              <a:t>           break;</a:t>
            </a:r>
            <a:br>
              <a:rPr lang="en-US" altLang="zh-TW" sz="2000" dirty="0"/>
            </a:br>
            <a:r>
              <a:rPr lang="en-US" altLang="zh-TW" sz="2000" dirty="0"/>
              <a:t>      case  0: sum = </a:t>
            </a:r>
            <a:r>
              <a:rPr lang="en-US" altLang="zh-TW" sz="2000" dirty="0" err="1"/>
              <a:t>Coef</a:t>
            </a:r>
            <a:r>
              <a:rPr lang="en-US" altLang="zh-TW" sz="2000" dirty="0"/>
              <a:t> (a,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 (a)) + </a:t>
            </a:r>
            <a:r>
              <a:rPr lang="en-US" altLang="zh-TW" sz="2000" dirty="0" err="1"/>
              <a:t>Coef</a:t>
            </a:r>
            <a:r>
              <a:rPr lang="en-US" altLang="zh-TW" sz="2000" dirty="0"/>
              <a:t> (b,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(b));</a:t>
            </a:r>
            <a:br>
              <a:rPr lang="en-US" altLang="zh-TW" sz="2000" dirty="0"/>
            </a:br>
            <a:r>
              <a:rPr lang="en-US" altLang="zh-TW" sz="2000" dirty="0"/>
              <a:t>          if (sum) {</a:t>
            </a:r>
            <a:br>
              <a:rPr lang="en-US" altLang="zh-TW" sz="2000" dirty="0"/>
            </a:br>
            <a:r>
              <a:rPr lang="en-US" altLang="zh-TW" sz="2000" dirty="0"/>
              <a:t>              Attach (d, sum,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(a));</a:t>
            </a:r>
            <a:br>
              <a:rPr lang="en-US" altLang="zh-TW" sz="2000" dirty="0"/>
            </a:br>
            <a:r>
              <a:rPr lang="en-US" altLang="zh-TW" sz="2000" dirty="0"/>
              <a:t>              a = Remove(a 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(a));</a:t>
            </a:r>
            <a:br>
              <a:rPr lang="en-US" altLang="zh-TW" sz="2000" dirty="0"/>
            </a:br>
            <a:r>
              <a:rPr lang="en-US" altLang="zh-TW" sz="2000" dirty="0"/>
              <a:t>              b = Remove(b , </a:t>
            </a:r>
            <a:r>
              <a:rPr lang="en-US" altLang="zh-TW" sz="2000" dirty="0" err="1"/>
              <a:t>Lead_Exp</a:t>
            </a:r>
            <a:r>
              <a:rPr lang="en-US" altLang="zh-TW" sz="2000" dirty="0"/>
              <a:t>(b));</a:t>
            </a:r>
            <a:br>
              <a:rPr lang="en-US" altLang="zh-TW" sz="2000" dirty="0"/>
            </a:br>
            <a:r>
              <a:rPr lang="en-US" altLang="zh-TW" sz="2000" dirty="0"/>
              <a:t>              }</a:t>
            </a:r>
            <a:br>
              <a:rPr lang="en-US" altLang="zh-TW" sz="2000" dirty="0"/>
            </a:br>
            <a:r>
              <a:rPr lang="en-US" altLang="zh-TW" sz="2000" dirty="0"/>
              <a:t>           break;</a:t>
            </a:r>
            <a:endParaRPr lang="en-US" altLang="zh-TW" sz="2800" dirty="0"/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8CA1C7C5-B2A4-6E4C-942B-8A7B8F39E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865" y="0"/>
            <a:ext cx="63929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>
                <a:solidFill>
                  <a:schemeClr val="accent1"/>
                </a:solidFill>
              </a:rPr>
              <a:t>Polynomial Addition – Initial Version</a:t>
            </a:r>
            <a:r>
              <a:rPr lang="en-US" altLang="zh-TW"/>
              <a:t>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407E834C-3F9A-144F-994B-D8F66AF98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33400"/>
            <a:ext cx="40259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#define MAX_DEGREE 101</a:t>
            </a:r>
          </a:p>
          <a:p>
            <a:r>
              <a:rPr lang="en-US" altLang="zh-TW" sz="2000"/>
              <a:t>typedef struct {</a:t>
            </a:r>
          </a:p>
          <a:p>
            <a:r>
              <a:rPr lang="en-US" altLang="zh-TW" sz="2000"/>
              <a:t>	int degree;</a:t>
            </a:r>
          </a:p>
          <a:p>
            <a:r>
              <a:rPr lang="en-US" altLang="zh-TW" sz="2000"/>
              <a:t>	float coef[MAX_DEGREE];</a:t>
            </a:r>
          </a:p>
          <a:p>
            <a:r>
              <a:rPr lang="en-US" altLang="zh-TW" sz="2000"/>
              <a:t>	} polynomial;</a:t>
            </a: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131EF0CF-0F6C-8441-B9F1-8A41880D4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498475"/>
            <a:ext cx="2144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data structure 1: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A12DA49-B35A-1246-B2D8-3AF6A5F70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33400"/>
            <a:ext cx="2057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0A57F47-EDD9-044F-96C6-D37257A21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080770"/>
              </p:ext>
            </p:extLst>
          </p:nvPr>
        </p:nvGraphicFramePr>
        <p:xfrm>
          <a:off x="5693235" y="5135880"/>
          <a:ext cx="32221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33">
                  <a:extLst>
                    <a:ext uri="{9D8B030D-6E8A-4147-A177-3AD203B41FA5}">
                      <a16:colId xmlns:a16="http://schemas.microsoft.com/office/drawing/2014/main" val="1235195310"/>
                    </a:ext>
                  </a:extLst>
                </a:gridCol>
                <a:gridCol w="644433">
                  <a:extLst>
                    <a:ext uri="{9D8B030D-6E8A-4147-A177-3AD203B41FA5}">
                      <a16:colId xmlns:a16="http://schemas.microsoft.com/office/drawing/2014/main" val="2370323191"/>
                    </a:ext>
                  </a:extLst>
                </a:gridCol>
                <a:gridCol w="644433">
                  <a:extLst>
                    <a:ext uri="{9D8B030D-6E8A-4147-A177-3AD203B41FA5}">
                      <a16:colId xmlns:a16="http://schemas.microsoft.com/office/drawing/2014/main" val="3356841809"/>
                    </a:ext>
                  </a:extLst>
                </a:gridCol>
                <a:gridCol w="644433">
                  <a:extLst>
                    <a:ext uri="{9D8B030D-6E8A-4147-A177-3AD203B41FA5}">
                      <a16:colId xmlns:a16="http://schemas.microsoft.com/office/drawing/2014/main" val="1670209300"/>
                    </a:ext>
                  </a:extLst>
                </a:gridCol>
                <a:gridCol w="644433">
                  <a:extLst>
                    <a:ext uri="{9D8B030D-6E8A-4147-A177-3AD203B41FA5}">
                      <a16:colId xmlns:a16="http://schemas.microsoft.com/office/drawing/2014/main" val="4046910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ploy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</a:t>
                      </a:r>
                      <a:r>
                        <a:rPr lang="en-US" altLang="zh-TW" baseline="30000"/>
                        <a:t>3</a:t>
                      </a:r>
                      <a:endParaRPr lang="zh-TW" altLang="en-US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</a:t>
                      </a:r>
                      <a:r>
                        <a:rPr lang="en-US" altLang="zh-TW" baseline="30000"/>
                        <a:t>2</a:t>
                      </a:r>
                      <a:endParaRPr lang="zh-TW" altLang="en-US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87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a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70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b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061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19003EE-1FF7-9645-9B03-7078C359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A3423099-9001-064E-B1F8-814B008A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BEE8-0F81-8A44-BB01-2F7E20BA01E0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D16C12AE-BA06-7B49-AD43-D6C646C59D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85800"/>
            <a:ext cx="7848600" cy="5029200"/>
          </a:xfrm>
        </p:spPr>
        <p:txBody>
          <a:bodyPr/>
          <a:lstStyle/>
          <a:p>
            <a:r>
              <a:rPr lang="en-US" altLang="zh-TW" sz="2000"/>
              <a:t>case 1: d =</a:t>
            </a:r>
            <a:br>
              <a:rPr lang="en-US" altLang="zh-TW" sz="2000"/>
            </a:br>
            <a:r>
              <a:rPr lang="en-US" altLang="zh-TW" sz="2000"/>
              <a:t>           Attach(d, Coef (a, Lead_Exp(a)), Lead_Exp(a));</a:t>
            </a:r>
            <a:br>
              <a:rPr lang="en-US" altLang="zh-TW" sz="2000"/>
            </a:br>
            <a:r>
              <a:rPr lang="en-US" altLang="zh-TW" sz="2000"/>
              <a:t>           a = Remove(a, Lead_Exp(a));</a:t>
            </a:r>
            <a:br>
              <a:rPr lang="en-US" altLang="zh-TW" sz="2000"/>
            </a:br>
            <a:r>
              <a:rPr lang="en-US" altLang="zh-TW" sz="2000"/>
              <a:t>        }  </a:t>
            </a:r>
            <a:br>
              <a:rPr lang="en-US" altLang="zh-TW" sz="2000"/>
            </a:br>
            <a:r>
              <a:rPr lang="en-US" altLang="zh-TW" sz="2000"/>
              <a:t>   }</a:t>
            </a:r>
            <a:br>
              <a:rPr lang="en-US" altLang="zh-TW" sz="2000"/>
            </a:br>
            <a:r>
              <a:rPr lang="en-US" altLang="zh-TW" sz="2000"/>
              <a:t>insert any remaining terms of a or b into d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606F2057-68EB-C54C-8719-66173ADA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410200"/>
            <a:ext cx="461966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/>
              <a:t>*Program 2.4: </a:t>
            </a:r>
            <a:r>
              <a:rPr lang="en-US" altLang="zh-TW" sz="1600" u="sng"/>
              <a:t>Initial version of</a:t>
            </a:r>
            <a:r>
              <a:rPr lang="en-US" altLang="zh-TW" sz="1600" i="1" u="sng"/>
              <a:t> </a:t>
            </a:r>
            <a:r>
              <a:rPr lang="en-US" altLang="zh-TW" sz="1600" i="1" u="sng" err="1"/>
              <a:t>padd</a:t>
            </a:r>
            <a:r>
              <a:rPr lang="en-US" altLang="zh-TW" sz="1600" i="1" u="sng"/>
              <a:t> </a:t>
            </a:r>
            <a:r>
              <a:rPr lang="en-US" altLang="zh-TW" sz="1600" u="sng"/>
              <a:t>function (p.68)</a:t>
            </a:r>
            <a:endParaRPr lang="en-US" altLang="zh-TW" sz="1600" b="1" u="sng"/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4F3CD7B1-3FFD-0546-B3BB-4A5A4CF4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51555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  <a:ea typeface=""/>
              </a:rPr>
              <a:t>advantage: easy implementation</a:t>
            </a:r>
          </a:p>
          <a:p>
            <a:r>
              <a:rPr lang="en-US" altLang="zh-TW">
                <a:solidFill>
                  <a:srgbClr val="FF3300"/>
                </a:solidFill>
                <a:ea typeface=""/>
              </a:rPr>
              <a:t>disadvantage: waste space when sparse</a:t>
            </a:r>
            <a:endParaRPr lang="en-US" altLang="zh-TW"/>
          </a:p>
        </p:txBody>
      </p:sp>
      <p:sp>
        <p:nvSpPr>
          <p:cNvPr id="8" name="Text Box 1031">
            <a:extLst>
              <a:ext uri="{FF2B5EF4-FFF2-40B4-BE49-F238E27FC236}">
                <a16:creationId xmlns:a16="http://schemas.microsoft.com/office/drawing/2014/main" id="{849D90F6-514C-6E42-9FE1-FAE9732D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168" y="4653409"/>
            <a:ext cx="18966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e.g., 2X</a:t>
            </a:r>
            <a:r>
              <a:rPr lang="en-US" altLang="zh-TW" baseline="30000"/>
              <a:t>1000</a:t>
            </a:r>
            <a:r>
              <a:rPr lang="en-US" altLang="zh-TW"/>
              <a:t>+1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頁尾版面配置區 3">
            <a:extLst>
              <a:ext uri="{FF2B5EF4-FFF2-40B4-BE49-F238E27FC236}">
                <a16:creationId xmlns:a16="http://schemas.microsoft.com/office/drawing/2014/main" id="{7264C13A-1FE3-994F-A985-329B1DB3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22" name="投影片編號版面配置區 4">
            <a:extLst>
              <a:ext uri="{FF2B5EF4-FFF2-40B4-BE49-F238E27FC236}">
                <a16:creationId xmlns:a16="http://schemas.microsoft.com/office/drawing/2014/main" id="{24F0DC37-E762-8B43-B758-7C28E4C0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E81-2C7E-DA4A-A8CD-08ACB2E18A0A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25604" name="Text Box 1028">
            <a:extLst>
              <a:ext uri="{FF2B5EF4-FFF2-40B4-BE49-F238E27FC236}">
                <a16:creationId xmlns:a16="http://schemas.microsoft.com/office/drawing/2014/main" id="{06024618-AB08-7047-9191-20D0E8D86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500063"/>
            <a:ext cx="1098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	</a:t>
            </a:r>
          </a:p>
        </p:txBody>
      </p:sp>
      <p:sp>
        <p:nvSpPr>
          <p:cNvPr id="25606" name="Rectangle 1030">
            <a:extLst>
              <a:ext uri="{FF2B5EF4-FFF2-40B4-BE49-F238E27FC236}">
                <a16:creationId xmlns:a16="http://schemas.microsoft.com/office/drawing/2014/main" id="{86D9ECAB-C3C2-954C-93F9-0FBB025AD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772400" cy="1143000"/>
          </a:xfrm>
        </p:spPr>
        <p:txBody>
          <a:bodyPr/>
          <a:lstStyle/>
          <a:p>
            <a:r>
              <a:rPr lang="en-US" altLang="zh-TW" sz="2400"/>
              <a:t>Data structure 2: use one global array to store all polynomials</a:t>
            </a:r>
            <a:endParaRPr lang="en-US" altLang="zh-TW"/>
          </a:p>
        </p:txBody>
      </p:sp>
      <p:sp>
        <p:nvSpPr>
          <p:cNvPr id="25607" name="Text Box 1031">
            <a:extLst>
              <a:ext uri="{FF2B5EF4-FFF2-40B4-BE49-F238E27FC236}">
                <a16:creationId xmlns:a16="http://schemas.microsoft.com/office/drawing/2014/main" id="{9879A5A1-9AA6-224F-9028-907303A29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066800"/>
            <a:ext cx="3073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A(X)=2X</a:t>
            </a:r>
            <a:r>
              <a:rPr lang="en-US" altLang="zh-TW" baseline="30000"/>
              <a:t>1000</a:t>
            </a:r>
            <a:r>
              <a:rPr lang="en-US" altLang="zh-TW"/>
              <a:t>+1</a:t>
            </a:r>
          </a:p>
          <a:p>
            <a:r>
              <a:rPr lang="en-US" altLang="zh-TW"/>
              <a:t>B(X)=X</a:t>
            </a:r>
            <a:r>
              <a:rPr lang="en-US" altLang="zh-TW" baseline="30000"/>
              <a:t>4</a:t>
            </a:r>
            <a:r>
              <a:rPr lang="en-US" altLang="zh-TW"/>
              <a:t>+10X</a:t>
            </a:r>
            <a:r>
              <a:rPr lang="en-US" altLang="zh-TW" baseline="30000"/>
              <a:t>3</a:t>
            </a:r>
            <a:r>
              <a:rPr lang="en-US" altLang="zh-TW"/>
              <a:t>+3X</a:t>
            </a:r>
            <a:r>
              <a:rPr lang="en-US" altLang="zh-TW" baseline="30000"/>
              <a:t>2</a:t>
            </a:r>
            <a:r>
              <a:rPr lang="en-US" altLang="zh-TW"/>
              <a:t>+1</a:t>
            </a:r>
          </a:p>
        </p:txBody>
      </p:sp>
      <p:graphicFrame>
        <p:nvGraphicFramePr>
          <p:cNvPr id="25619" name="Object 1043">
            <a:extLst>
              <a:ext uri="{FF2B5EF4-FFF2-40B4-BE49-F238E27FC236}">
                <a16:creationId xmlns:a16="http://schemas.microsoft.com/office/drawing/2014/main" id="{46EA6724-3F03-6444-AC6A-56CD50721E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3048000"/>
          <a:ext cx="6808788" cy="47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1" name="文件" r:id="rId3" imgW="20447000" imgH="14128750" progId="Word.Document.8">
                  <p:embed/>
                </p:oleObj>
              </mc:Choice>
              <mc:Fallback>
                <p:oleObj name="文件" r:id="rId3" imgW="20447000" imgH="14128750" progId="Word.Document.8">
                  <p:embed/>
                  <p:pic>
                    <p:nvPicPr>
                      <p:cNvPr id="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048000"/>
                        <a:ext cx="6808788" cy="470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Line 1044">
            <a:extLst>
              <a:ext uri="{FF2B5EF4-FFF2-40B4-BE49-F238E27FC236}">
                <a16:creationId xmlns:a16="http://schemas.microsoft.com/office/drawing/2014/main" id="{2BD93166-C60F-CC47-B295-4A6D8F3BB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1" name="Line 1045">
            <a:extLst>
              <a:ext uri="{FF2B5EF4-FFF2-40B4-BE49-F238E27FC236}">
                <a16:creationId xmlns:a16="http://schemas.microsoft.com/office/drawing/2014/main" id="{AC026BB9-A7D0-274C-9819-52D00D8E4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2" name="Line 1046">
            <a:extLst>
              <a:ext uri="{FF2B5EF4-FFF2-40B4-BE49-F238E27FC236}">
                <a16:creationId xmlns:a16="http://schemas.microsoft.com/office/drawing/2014/main" id="{1A9CF47A-BF67-964D-A6CA-D1C9A0584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3" name="Line 1047">
            <a:extLst>
              <a:ext uri="{FF2B5EF4-FFF2-40B4-BE49-F238E27FC236}">
                <a16:creationId xmlns:a16="http://schemas.microsoft.com/office/drawing/2014/main" id="{2EE0AA69-EDB9-F74F-9175-856B71F99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4" name="Line 1048">
            <a:extLst>
              <a:ext uri="{FF2B5EF4-FFF2-40B4-BE49-F238E27FC236}">
                <a16:creationId xmlns:a16="http://schemas.microsoft.com/office/drawing/2014/main" id="{BF722F63-F85E-624F-9597-8BE7E640B5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438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5" name="Text Box 1049">
            <a:extLst>
              <a:ext uri="{FF2B5EF4-FFF2-40B4-BE49-F238E27FC236}">
                <a16:creationId xmlns:a16="http://schemas.microsoft.com/office/drawing/2014/main" id="{15ED7E2E-CFA2-BF45-988B-E9691A1EC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2766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i="1"/>
              <a:t>coef</a:t>
            </a:r>
          </a:p>
        </p:txBody>
      </p:sp>
      <p:sp>
        <p:nvSpPr>
          <p:cNvPr id="25626" name="Text Box 1050">
            <a:extLst>
              <a:ext uri="{FF2B5EF4-FFF2-40B4-BE49-F238E27FC236}">
                <a16:creationId xmlns:a16="http://schemas.microsoft.com/office/drawing/2014/main" id="{7C814714-86F7-D04A-8449-4E5D6958D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 </a:t>
            </a:r>
            <a:r>
              <a:rPr lang="en-US" altLang="zh-TW" i="1"/>
              <a:t>exp</a:t>
            </a:r>
            <a:endParaRPr lang="en-US" altLang="zh-TW"/>
          </a:p>
        </p:txBody>
      </p:sp>
      <p:sp>
        <p:nvSpPr>
          <p:cNvPr id="25627" name="Text Box 1051">
            <a:extLst>
              <a:ext uri="{FF2B5EF4-FFF2-40B4-BE49-F238E27FC236}">
                <a16:creationId xmlns:a16="http://schemas.microsoft.com/office/drawing/2014/main" id="{FCEB8BD4-94EE-2F4C-8EE9-7CA064754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905000"/>
            <a:ext cx="6648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i="1" dirty="0" err="1"/>
              <a:t>startA</a:t>
            </a:r>
            <a:r>
              <a:rPr lang="en-US" altLang="zh-TW" i="1" dirty="0"/>
              <a:t> </a:t>
            </a:r>
            <a:r>
              <a:rPr lang="en-US" altLang="zh-TW" dirty="0"/>
              <a:t> </a:t>
            </a:r>
            <a:r>
              <a:rPr lang="en-US" altLang="zh-TW" i="1" dirty="0" err="1"/>
              <a:t>finishA</a:t>
            </a:r>
            <a:r>
              <a:rPr lang="en-US" altLang="zh-TW" i="1" dirty="0"/>
              <a:t> </a:t>
            </a:r>
            <a:r>
              <a:rPr lang="en-US" altLang="zh-TW" i="1" dirty="0" err="1"/>
              <a:t>startB</a:t>
            </a:r>
            <a:r>
              <a:rPr lang="en-US" altLang="zh-TW" dirty="0"/>
              <a:t>                          </a:t>
            </a:r>
            <a:r>
              <a:rPr lang="en-US" altLang="zh-TW" i="1" dirty="0" err="1"/>
              <a:t>finishB</a:t>
            </a:r>
            <a:r>
              <a:rPr lang="en-US" altLang="zh-TW" i="1" dirty="0"/>
              <a:t>  </a:t>
            </a:r>
            <a:r>
              <a:rPr lang="en-US" altLang="zh-TW" b="1" i="1" dirty="0"/>
              <a:t>avail</a:t>
            </a:r>
            <a:r>
              <a:rPr lang="en-US" altLang="zh-TW" dirty="0"/>
              <a:t> </a:t>
            </a:r>
          </a:p>
        </p:txBody>
      </p:sp>
      <p:sp>
        <p:nvSpPr>
          <p:cNvPr id="25628" name="Text Box 1052">
            <a:extLst>
              <a:ext uri="{FF2B5EF4-FFF2-40B4-BE49-F238E27FC236}">
                <a16:creationId xmlns:a16="http://schemas.microsoft.com/office/drawing/2014/main" id="{9A09F4DF-61D1-1349-8268-BAC41DB70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648200"/>
            <a:ext cx="643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    0          1          2          3          4           5            6 </a:t>
            </a:r>
          </a:p>
        </p:txBody>
      </p:sp>
      <p:sp>
        <p:nvSpPr>
          <p:cNvPr id="25629" name="Text Box 1053">
            <a:extLst>
              <a:ext uri="{FF2B5EF4-FFF2-40B4-BE49-F238E27FC236}">
                <a16:creationId xmlns:a16="http://schemas.microsoft.com/office/drawing/2014/main" id="{2F8B97E2-9C58-5B4D-B665-5539DB9A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1268760"/>
            <a:ext cx="465296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/>
              <a:t>*Figure 2.3: </a:t>
            </a:r>
            <a:r>
              <a:rPr lang="en-US" altLang="zh-TW" sz="1600" u="sng"/>
              <a:t>Array representation of two polynomials </a:t>
            </a:r>
          </a:p>
          <a:p>
            <a:r>
              <a:rPr lang="en-US" altLang="zh-TW" sz="1600" u="sng"/>
              <a:t>(p.69)</a:t>
            </a:r>
            <a:endParaRPr lang="en-US" altLang="zh-TW" sz="1600" b="1" u="sng"/>
          </a:p>
        </p:txBody>
      </p:sp>
      <p:sp>
        <p:nvSpPr>
          <p:cNvPr id="25630" name="Text Box 1054">
            <a:extLst>
              <a:ext uri="{FF2B5EF4-FFF2-40B4-BE49-F238E27FC236}">
                <a16:creationId xmlns:a16="http://schemas.microsoft.com/office/drawing/2014/main" id="{6E55EA7F-2607-DC4E-8C16-6A71AF51C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55292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25631" name="Text Box 1055">
            <a:extLst>
              <a:ext uri="{FF2B5EF4-FFF2-40B4-BE49-F238E27FC236}">
                <a16:creationId xmlns:a16="http://schemas.microsoft.com/office/drawing/2014/main" id="{9EC0E8C7-DD92-7D49-B879-9F6D7BCBF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305425"/>
            <a:ext cx="754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006699"/>
                </a:solidFill>
              </a:rPr>
              <a:t>specification			representation</a:t>
            </a:r>
          </a:p>
          <a:p>
            <a:r>
              <a:rPr lang="en-US" altLang="zh-TW">
                <a:solidFill>
                  <a:srgbClr val="006699"/>
                </a:solidFill>
              </a:rPr>
              <a:t>poly				&lt;start, finish&gt;</a:t>
            </a:r>
          </a:p>
          <a:p>
            <a:r>
              <a:rPr lang="en-US" altLang="zh-TW">
                <a:solidFill>
                  <a:srgbClr val="006699"/>
                </a:solidFill>
              </a:rPr>
              <a:t>A				&lt;0,1&gt;</a:t>
            </a:r>
          </a:p>
          <a:p>
            <a:r>
              <a:rPr lang="en-US" altLang="zh-TW">
                <a:solidFill>
                  <a:srgbClr val="006699"/>
                </a:solidFill>
              </a:rPr>
              <a:t>B				&lt;2,5&gt;	</a:t>
            </a:r>
            <a:r>
              <a:rPr lang="en-US" altLang="zh-TW">
                <a:solidFill>
                  <a:schemeClr val="bg2"/>
                </a:solidFill>
              </a:rPr>
              <a:t>			</a:t>
            </a:r>
          </a:p>
        </p:txBody>
      </p:sp>
      <p:sp>
        <p:nvSpPr>
          <p:cNvPr id="25632" name="Rectangle 1056">
            <a:extLst>
              <a:ext uri="{FF2B5EF4-FFF2-40B4-BE49-F238E27FC236}">
                <a16:creationId xmlns:a16="http://schemas.microsoft.com/office/drawing/2014/main" id="{B5219F57-6B2F-3E45-A1C5-B4E103E42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609600"/>
            <a:ext cx="2133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32C0C3FE-72E0-DC42-929B-D8808227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0244AE6B-1D3C-6346-A2EB-4FA93124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6490B-4B31-4440-BBAA-2DA79E5E6203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8DF52648-AD67-0940-A409-DB73874FC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57400"/>
            <a:ext cx="777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dirty="0"/>
              <a:t>MAX_TERMS 100 /* size of terms array */</a:t>
            </a:r>
            <a:br>
              <a:rPr lang="en-US" altLang="zh-TW" sz="2400" dirty="0"/>
            </a:br>
            <a:r>
              <a:rPr lang="en-US" altLang="zh-TW" sz="2400" dirty="0"/>
              <a:t>typedef struct {</a:t>
            </a:r>
            <a:br>
              <a:rPr lang="en-US" altLang="zh-TW" sz="2400" dirty="0"/>
            </a:br>
            <a:r>
              <a:rPr lang="en-US" altLang="zh-TW" sz="2400" dirty="0"/>
              <a:t>             float 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    } polynomial;</a:t>
            </a:r>
            <a:br>
              <a:rPr lang="en-US" altLang="zh-TW" sz="2400" dirty="0"/>
            </a:br>
            <a:r>
              <a:rPr lang="en-US" altLang="zh-TW" sz="2400" dirty="0"/>
              <a:t>polynomial terms[MAX_TERMS];</a:t>
            </a:r>
            <a:br>
              <a:rPr lang="en-US" altLang="zh-TW" sz="2400" dirty="0"/>
            </a:b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b="1" dirty="0"/>
              <a:t>avail</a:t>
            </a:r>
            <a:r>
              <a:rPr lang="en-US" altLang="zh-TW" sz="2400" dirty="0"/>
              <a:t> = 0;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AEFC5350-A8FF-3D46-B412-AE82E54B4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5548313"/>
            <a:ext cx="7841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u="sng"/>
              <a:t>*(p.68)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CDA12609-98A1-9441-816A-B739FA779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066800"/>
            <a:ext cx="66255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storage requirements: start, finish, 2*(finish-start+1)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disadvantage:	twice as much as (1)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		when all the items are nonzero</a:t>
            </a:r>
            <a:endParaRPr lang="en-US" altLang="zh-TW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78FABF-B714-1647-87B3-28AB9BF1C8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6176" y="5276850"/>
            <a:ext cx="6192688" cy="571500"/>
          </a:xfrm>
        </p:spPr>
        <p:txBody>
          <a:bodyPr/>
          <a:lstStyle/>
          <a:p>
            <a:r>
              <a:rPr lang="en-US" altLang="zh-TW" sz="2400" dirty="0"/>
              <a:t>attach(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69EFE3-925E-894D-BDDF-297ACEC7F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971" y="3740527"/>
            <a:ext cx="7149752" cy="55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dirty="0"/>
              <a:t>Attach (poly, 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endParaRPr lang="en-US" altLang="zh-TW" sz="3200" dirty="0"/>
          </a:p>
        </p:txBody>
      </p:sp>
      <p:sp>
        <p:nvSpPr>
          <p:cNvPr id="3" name="向下箭號 2">
            <a:extLst>
              <a:ext uri="{FF2B5EF4-FFF2-40B4-BE49-F238E27FC236}">
                <a16:creationId xmlns:a16="http://schemas.microsoft.com/office/drawing/2014/main" id="{5D29F18A-D503-4C46-85AF-AF4DC217CFF9}"/>
              </a:ext>
            </a:extLst>
          </p:cNvPr>
          <p:cNvSpPr/>
          <p:nvPr/>
        </p:nvSpPr>
        <p:spPr bwMode="auto">
          <a:xfrm>
            <a:off x="6991472" y="4263257"/>
            <a:ext cx="621783" cy="933867"/>
          </a:xfrm>
          <a:prstGeom prst="down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7D2B9F5-8E51-0F44-8D88-F92A69C2D27F}"/>
              </a:ext>
            </a:extLst>
          </p:cNvPr>
          <p:cNvGrpSpPr/>
          <p:nvPr/>
        </p:nvGrpSpPr>
        <p:grpSpPr>
          <a:xfrm>
            <a:off x="4238814" y="5648325"/>
            <a:ext cx="4869690" cy="571500"/>
            <a:chOff x="3347864" y="5661248"/>
            <a:chExt cx="4869690" cy="571500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CC92227C-2590-4E4E-A0BD-4AF4D184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864" y="5663081"/>
              <a:ext cx="4843264" cy="5160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490CAC42-A3C0-504B-86A5-0C2F34C4A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7864" y="5661248"/>
              <a:ext cx="486969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400" dirty="0"/>
                <a:t>Place a item to the last position (avail)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DFEDBEE7-17DC-4046-8FAA-B3591A267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3D7F41F-9777-4848-92F5-9A7C194F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363A-720D-914E-B5FE-51D61E6CEC39}" type="slidenum">
              <a:rPr lang="en-US" altLang="zh-TW"/>
              <a:pPr/>
              <a:t>25</a:t>
            </a:fld>
            <a:endParaRPr lang="en-US" altLang="zh-TW" dirty="0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CED8F29-7DDA-BC47-AE7F-CC944CA8E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534616"/>
            <a:ext cx="7772400" cy="5638800"/>
          </a:xfrm>
        </p:spPr>
        <p:txBody>
          <a:bodyPr/>
          <a:lstStyle/>
          <a:p>
            <a:r>
              <a:rPr lang="en-US" altLang="zh-TW" sz="2400" dirty="0"/>
              <a:t>void </a:t>
            </a:r>
            <a:r>
              <a:rPr lang="en-US" altLang="zh-TW" sz="2400" dirty="0" err="1"/>
              <a:t>padd</a:t>
            </a:r>
            <a:r>
              <a:rPr lang="en-US" altLang="zh-TW" sz="2400" dirty="0"/>
              <a:t> (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finishA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finishB</a:t>
            </a:r>
            <a:r>
              <a:rPr lang="en-US" altLang="zh-TW" sz="2400" dirty="0"/>
              <a:t>,</a:t>
            </a:r>
            <a:br>
              <a:rPr lang="en-US" altLang="zh-TW" sz="2400" dirty="0"/>
            </a:br>
            <a:r>
              <a:rPr lang="en-US" altLang="zh-TW" sz="2400" dirty="0"/>
              <a:t>                                     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*</a:t>
            </a:r>
            <a:r>
              <a:rPr lang="en-US" altLang="zh-TW" sz="2400" dirty="0" err="1"/>
              <a:t>startD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*</a:t>
            </a:r>
            <a:r>
              <a:rPr lang="en-US" altLang="zh-TW" sz="2400" dirty="0" err="1"/>
              <a:t>finishD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{ /* add A(x) and B(x) to obtain D(x) */</a:t>
            </a:r>
            <a:br>
              <a:rPr lang="en-US" altLang="zh-TW" sz="2400" dirty="0"/>
            </a:br>
            <a:r>
              <a:rPr lang="en-US" altLang="zh-TW" sz="2400" dirty="0"/>
              <a:t>    float coefficient;</a:t>
            </a:r>
            <a:br>
              <a:rPr lang="en-US" altLang="zh-TW" sz="2400" dirty="0"/>
            </a:br>
            <a:r>
              <a:rPr lang="en-US" altLang="zh-TW" sz="2400" dirty="0"/>
              <a:t>   </a:t>
            </a:r>
            <a:r>
              <a:rPr lang="en-US" altLang="zh-TW" sz="2400" b="1" dirty="0"/>
              <a:t>*</a:t>
            </a:r>
            <a:r>
              <a:rPr lang="en-US" altLang="zh-TW" sz="2400" b="1" dirty="0" err="1"/>
              <a:t>startD</a:t>
            </a:r>
            <a:r>
              <a:rPr lang="en-US" altLang="zh-TW" sz="2400" b="1" dirty="0"/>
              <a:t> = avail;</a:t>
            </a:r>
            <a:br>
              <a:rPr lang="en-US" altLang="zh-TW" sz="2400" b="1" dirty="0"/>
            </a:br>
            <a:br>
              <a:rPr lang="en-US" altLang="zh-TW" sz="2400" b="1" dirty="0"/>
            </a:br>
            <a:br>
              <a:rPr lang="en-US" altLang="zh-TW" sz="2400" dirty="0"/>
            </a:br>
            <a:r>
              <a:rPr lang="en-US" altLang="zh-TW" sz="2400" dirty="0"/>
              <a:t>   while (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finishA</a:t>
            </a:r>
            <a:r>
              <a:rPr lang="en-US" altLang="zh-TW" sz="2400" dirty="0"/>
              <a:t> &amp;&amp;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finishB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     switch (COMPARE(terms[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,</a:t>
            </a:r>
            <a:br>
              <a:rPr lang="en-US" altLang="zh-TW" sz="2400" dirty="0"/>
            </a:br>
            <a:r>
              <a:rPr lang="en-US" altLang="zh-TW" sz="2400" dirty="0"/>
              <a:t>                                       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)) {</a:t>
            </a:r>
            <a:br>
              <a:rPr lang="en-US" altLang="zh-TW" sz="2400" dirty="0"/>
            </a:br>
            <a:r>
              <a:rPr lang="en-US" altLang="zh-TW" sz="2400" dirty="0"/>
              <a:t>      case -1:  /* A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 &lt; B 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 */</a:t>
            </a:r>
            <a:br>
              <a:rPr lang="en-US" altLang="zh-TW" sz="2400" dirty="0"/>
            </a:br>
            <a:r>
              <a:rPr lang="en-US" altLang="zh-TW" sz="2400" dirty="0"/>
              <a:t>               attach(terms[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br>
              <a:rPr lang="en-US" altLang="zh-TW" sz="2400" dirty="0"/>
            </a:br>
            <a:r>
              <a:rPr lang="en-US" altLang="zh-TW" sz="2400" dirty="0"/>
              <a:t>              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++</a:t>
            </a:r>
            <a:br>
              <a:rPr lang="en-US" altLang="zh-TW" sz="2400" dirty="0"/>
            </a:br>
            <a:r>
              <a:rPr lang="en-US" altLang="zh-TW" sz="2400" dirty="0"/>
              <a:t>               break;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AAC827DF-0425-174F-B1DF-DC1816E5F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130175"/>
            <a:ext cx="56435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>
                <a:solidFill>
                  <a:schemeClr val="accent2"/>
                </a:solidFill>
              </a:rPr>
              <a:t>Add two polynomials: D = A + B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5B9D91-9A91-7E4C-B695-31C3CDF7C607}"/>
              </a:ext>
            </a:extLst>
          </p:cNvPr>
          <p:cNvSpPr/>
          <p:nvPr/>
        </p:nvSpPr>
        <p:spPr>
          <a:xfrm>
            <a:off x="983445" y="649205"/>
            <a:ext cx="8091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Find the </a:t>
            </a:r>
            <a:r>
              <a:rPr lang="en-US" altLang="zh-TW" dirty="0">
                <a:solidFill>
                  <a:srgbClr val="C00000"/>
                </a:solidFill>
              </a:rPr>
              <a:t>next</a:t>
            </a:r>
            <a:r>
              <a:rPr lang="en-US" altLang="zh-TW" dirty="0"/>
              <a:t> exponent with a non-zero coefficient: </a:t>
            </a:r>
            <a:r>
              <a:rPr lang="en-US" altLang="zh-TW" dirty="0" err="1">
                <a:solidFill>
                  <a:srgbClr val="C00000"/>
                </a:solidFill>
              </a:rPr>
              <a:t>Lead_Exp</a:t>
            </a:r>
            <a:r>
              <a:rPr lang="en-US" altLang="zh-TW" dirty="0">
                <a:solidFill>
                  <a:srgbClr val="C00000"/>
                </a:solidFill>
              </a:rPr>
              <a:t>(a)</a:t>
            </a:r>
            <a:br>
              <a:rPr lang="en-US" altLang="zh-TW" dirty="0">
                <a:solidFill>
                  <a:srgbClr val="C00000"/>
                </a:solidFill>
              </a:rPr>
            </a:br>
            <a:r>
              <a:rPr lang="en-US" altLang="zh-TW" dirty="0">
                <a:solidFill>
                  <a:srgbClr val="C00000"/>
                </a:solidFill>
              </a:rPr>
              <a:t>Increase</a:t>
            </a:r>
            <a:r>
              <a:rPr lang="en-US" altLang="zh-TW" dirty="0"/>
              <a:t> </a:t>
            </a:r>
            <a:r>
              <a:rPr lang="en-US" altLang="zh-TW" dirty="0" err="1"/>
              <a:t>index_counter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00000"/>
                </a:solidFill>
              </a:rPr>
              <a:t>by 1 </a:t>
            </a:r>
            <a:r>
              <a:rPr lang="en-US" altLang="zh-TW" dirty="0"/>
              <a:t>to find the next exponent  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105A1CA-DC20-D94C-BC79-B818683CF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45" y="709613"/>
            <a:ext cx="8091510" cy="770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1AB3C3A-AAF3-A64F-A1A6-903B7406F5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9464" y="2708920"/>
            <a:ext cx="3481586" cy="13948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FCE71A-15CF-BB46-B9BA-E0F929EF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5DCAD7-CB8F-3A42-B912-EE3B06D9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BF58A-0128-C34A-B0C8-8BCB529235E1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F5CCD4C-A495-C24B-A41F-D6EAE7EB2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457200"/>
            <a:ext cx="7772400" cy="5334000"/>
          </a:xfrm>
        </p:spPr>
        <p:txBody>
          <a:bodyPr/>
          <a:lstStyle/>
          <a:p>
            <a:r>
              <a:rPr lang="en-US" altLang="zh-TW" sz="2400"/>
              <a:t>case  0: /* equal exponents */</a:t>
            </a:r>
            <a:br>
              <a:rPr lang="en-US" altLang="zh-TW" sz="2400"/>
            </a:br>
            <a:r>
              <a:rPr lang="en-US" altLang="zh-TW" sz="2400"/>
              <a:t>	coefficient = terms[</a:t>
            </a:r>
            <a:r>
              <a:rPr lang="en-US" altLang="zh-TW" sz="2400" err="1"/>
              <a:t>startA</a:t>
            </a:r>
            <a:r>
              <a:rPr lang="en-US" altLang="zh-TW" sz="2400"/>
              <a:t>].</a:t>
            </a:r>
            <a:r>
              <a:rPr lang="en-US" altLang="zh-TW" sz="2400" err="1"/>
              <a:t>coef</a:t>
            </a:r>
            <a:r>
              <a:rPr lang="en-US" altLang="zh-TW" sz="2400"/>
              <a:t> +</a:t>
            </a:r>
            <a:br>
              <a:rPr lang="en-US" altLang="zh-TW" sz="2400"/>
            </a:br>
            <a:r>
              <a:rPr lang="en-US" altLang="zh-TW" sz="2400"/>
              <a:t>                                 terms[</a:t>
            </a:r>
            <a:r>
              <a:rPr lang="en-US" altLang="zh-TW" sz="2400" err="1"/>
              <a:t>startB</a:t>
            </a:r>
            <a:r>
              <a:rPr lang="en-US" altLang="zh-TW" sz="2400"/>
              <a:t>].</a:t>
            </a:r>
            <a:r>
              <a:rPr lang="en-US" altLang="zh-TW" sz="2400" err="1"/>
              <a:t>coef</a:t>
            </a:r>
            <a:r>
              <a:rPr lang="en-US" altLang="zh-TW" sz="2400"/>
              <a:t>;</a:t>
            </a:r>
            <a:br>
              <a:rPr lang="en-US" altLang="zh-TW" sz="2400"/>
            </a:br>
            <a:r>
              <a:rPr lang="en-US" altLang="zh-TW" sz="2400"/>
              <a:t>	if (coefficient)</a:t>
            </a:r>
            <a:br>
              <a:rPr lang="en-US" altLang="zh-TW" sz="2400"/>
            </a:br>
            <a:r>
              <a:rPr lang="en-US" altLang="zh-TW" sz="2400"/>
              <a:t>		attach (coefficient, terms[</a:t>
            </a:r>
            <a:r>
              <a:rPr lang="en-US" altLang="zh-TW" sz="2400" err="1"/>
              <a:t>startA</a:t>
            </a:r>
            <a:r>
              <a:rPr lang="en-US" altLang="zh-TW" sz="2400"/>
              <a:t>].</a:t>
            </a:r>
            <a:r>
              <a:rPr lang="en-US" altLang="zh-TW" sz="2400" err="1"/>
              <a:t>expon</a:t>
            </a:r>
            <a:r>
              <a:rPr lang="en-US" altLang="zh-TW" sz="2400"/>
              <a:t>);</a:t>
            </a:r>
            <a:br>
              <a:rPr lang="en-US" altLang="zh-TW" sz="2400"/>
            </a:br>
            <a:r>
              <a:rPr lang="en-US" altLang="zh-TW" sz="2400"/>
              <a:t>	</a:t>
            </a:r>
            <a:r>
              <a:rPr lang="en-US" altLang="zh-TW" sz="2400" err="1"/>
              <a:t>startA</a:t>
            </a:r>
            <a:r>
              <a:rPr lang="en-US" altLang="zh-TW" sz="2400"/>
              <a:t>++; </a:t>
            </a:r>
            <a:br>
              <a:rPr lang="en-US" altLang="zh-TW" sz="2400"/>
            </a:br>
            <a:r>
              <a:rPr lang="en-US" altLang="zh-TW" sz="2400"/>
              <a:t>	</a:t>
            </a:r>
            <a:r>
              <a:rPr lang="en-US" altLang="zh-TW" sz="2400" err="1"/>
              <a:t>startB</a:t>
            </a:r>
            <a:r>
              <a:rPr lang="en-US" altLang="zh-TW" sz="2400"/>
              <a:t>++;</a:t>
            </a:r>
            <a:br>
              <a:rPr lang="en-US" altLang="zh-TW" sz="2400"/>
            </a:br>
            <a:r>
              <a:rPr lang="en-US" altLang="zh-TW" sz="2400"/>
              <a:t>	break;</a:t>
            </a:r>
            <a:br>
              <a:rPr lang="en-US" altLang="zh-TW" sz="2400"/>
            </a:br>
            <a:r>
              <a:rPr lang="en-US" altLang="zh-TW" sz="2400"/>
              <a:t>case 1: /* A </a:t>
            </a:r>
            <a:r>
              <a:rPr lang="en-US" altLang="zh-TW" sz="2400" err="1"/>
              <a:t>expon</a:t>
            </a:r>
            <a:r>
              <a:rPr lang="en-US" altLang="zh-TW" sz="2400"/>
              <a:t> &gt; B </a:t>
            </a:r>
            <a:r>
              <a:rPr lang="en-US" altLang="zh-TW" sz="2400" err="1"/>
              <a:t>expon</a:t>
            </a:r>
            <a:r>
              <a:rPr lang="en-US" altLang="zh-TW" sz="2400"/>
              <a:t> */</a:t>
            </a:r>
            <a:br>
              <a:rPr lang="en-US" altLang="zh-TW" sz="2400"/>
            </a:br>
            <a:r>
              <a:rPr lang="en-US" altLang="zh-TW" sz="2400"/>
              <a:t>           attach(terms[</a:t>
            </a:r>
            <a:r>
              <a:rPr lang="en-US" altLang="zh-TW" sz="2400" err="1"/>
              <a:t>startA</a:t>
            </a:r>
            <a:r>
              <a:rPr lang="en-US" altLang="zh-TW" sz="2400"/>
              <a:t>].</a:t>
            </a:r>
            <a:r>
              <a:rPr lang="en-US" altLang="zh-TW" sz="2400" err="1"/>
              <a:t>coef</a:t>
            </a:r>
            <a:r>
              <a:rPr lang="en-US" altLang="zh-TW" sz="2400"/>
              <a:t>, terms[</a:t>
            </a:r>
            <a:r>
              <a:rPr lang="en-US" altLang="zh-TW" sz="2400" err="1"/>
              <a:t>startA</a:t>
            </a:r>
            <a:r>
              <a:rPr lang="en-US" altLang="zh-TW" sz="2400"/>
              <a:t>].</a:t>
            </a:r>
            <a:r>
              <a:rPr lang="en-US" altLang="zh-TW" sz="2400" err="1"/>
              <a:t>expon</a:t>
            </a:r>
            <a:r>
              <a:rPr lang="en-US" altLang="zh-TW" sz="2400"/>
              <a:t>);</a:t>
            </a:r>
            <a:br>
              <a:rPr lang="en-US" altLang="zh-TW" sz="2400"/>
            </a:br>
            <a:r>
              <a:rPr lang="en-US" altLang="zh-TW" sz="2400"/>
              <a:t>           </a:t>
            </a:r>
            <a:r>
              <a:rPr lang="en-US" altLang="zh-TW" sz="2400" err="1"/>
              <a:t>startA</a:t>
            </a:r>
            <a:r>
              <a:rPr lang="en-US" altLang="zh-TW" sz="2400"/>
              <a:t>++;</a:t>
            </a:r>
            <a:br>
              <a:rPr lang="en-US" altLang="zh-TW" sz="2400"/>
            </a:br>
            <a:r>
              <a:rPr lang="en-US" altLang="zh-TW" sz="2400"/>
              <a:t>}</a:t>
            </a:r>
            <a:br>
              <a:rPr lang="en-US" altLang="zh-TW" sz="2400"/>
            </a:br>
            <a:endParaRPr lang="en-US" altLang="zh-TW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90412395-EA32-554D-8ABB-70490E9C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44434756-2F4C-BD4E-81D6-AAEE0750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20100-B481-B34D-A542-6FC3E7575572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A46B196-EB30-4B42-AD9D-0801E41FF4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09600"/>
            <a:ext cx="7848600" cy="5410200"/>
          </a:xfrm>
        </p:spPr>
        <p:txBody>
          <a:bodyPr/>
          <a:lstStyle/>
          <a:p>
            <a:r>
              <a:rPr lang="en-US" altLang="zh-TW" sz="2400" dirty="0"/>
              <a:t>/* add in remaining terms of  A(x) */</a:t>
            </a:r>
            <a:br>
              <a:rPr lang="en-US" altLang="zh-TW" sz="2400" dirty="0"/>
            </a:br>
            <a:r>
              <a:rPr lang="en-US" altLang="zh-TW" sz="2400" dirty="0"/>
              <a:t>for( ; 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finishA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attach(terms[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terms[</a:t>
            </a:r>
            <a:r>
              <a:rPr lang="en-US" altLang="zh-TW" sz="2400" dirty="0" err="1"/>
              <a:t>starta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br>
              <a:rPr lang="en-US" altLang="zh-TW" sz="2400" dirty="0"/>
            </a:br>
            <a:r>
              <a:rPr lang="en-US" altLang="zh-TW" sz="2400" dirty="0"/>
              <a:t>/* add in remaining terms of B(x) */</a:t>
            </a:r>
            <a:br>
              <a:rPr lang="en-US" altLang="zh-TW" sz="2400" dirty="0"/>
            </a:br>
            <a:r>
              <a:rPr lang="en-US" altLang="zh-TW" sz="2400" dirty="0"/>
              <a:t>for( ;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finishB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attach(terms[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, terms[</a:t>
            </a:r>
            <a:r>
              <a:rPr lang="en-US" altLang="zh-TW" sz="2400" dirty="0" err="1"/>
              <a:t>startB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);</a:t>
            </a:r>
            <a:br>
              <a:rPr lang="en-US" altLang="zh-TW" sz="2400" dirty="0"/>
            </a:br>
            <a:r>
              <a:rPr lang="en-US" altLang="zh-TW" sz="2400" dirty="0"/>
              <a:t>*</a:t>
            </a:r>
            <a:r>
              <a:rPr lang="en-US" altLang="zh-TW" sz="2400" dirty="0" err="1"/>
              <a:t>finishD</a:t>
            </a:r>
            <a:r>
              <a:rPr lang="en-US" altLang="zh-TW" sz="2400" dirty="0"/>
              <a:t> =avail -1;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D169BA53-5360-5C49-B856-CE3319BE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867400"/>
            <a:ext cx="4645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/>
              <a:t>*Program 2.6:</a:t>
            </a:r>
            <a:r>
              <a:rPr lang="en-US" altLang="zh-TW" sz="1600" u="sng"/>
              <a:t> Function to add two polynomial (p.70)</a:t>
            </a:r>
            <a:endParaRPr lang="en-US" altLang="zh-TW" sz="1600" b="1" u="sng"/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A6BD4461-179B-6140-9904-4831DDD87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4841875"/>
            <a:ext cx="78343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Analysis:	O(n+m)</a:t>
            </a:r>
          </a:p>
          <a:p>
            <a:r>
              <a:rPr lang="en-US" altLang="zh-TW">
                <a:solidFill>
                  <a:srgbClr val="FF3300"/>
                </a:solidFill>
              </a:rPr>
              <a:t>		where n (m) is the number of nonzeros in A(B).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62292406-AA2C-FF49-9562-EFF5E52A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350E4A30-B257-AF4D-8719-7A577D50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3FCA-2A90-894A-A03C-0E886541AE33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AAAE8A42-0387-7141-B168-18AD15F0C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7772400" cy="5029200"/>
          </a:xfrm>
        </p:spPr>
        <p:txBody>
          <a:bodyPr/>
          <a:lstStyle/>
          <a:p>
            <a:r>
              <a:rPr lang="en-US" altLang="zh-TW" sz="2400" dirty="0"/>
              <a:t>void attach(float coefficient,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exponent)</a:t>
            </a:r>
            <a:br>
              <a:rPr lang="en-US" altLang="zh-TW" sz="2400" dirty="0"/>
            </a:br>
            <a:r>
              <a:rPr lang="en-US" altLang="zh-TW" sz="2400" dirty="0"/>
              <a:t>{ </a:t>
            </a:r>
            <a:br>
              <a:rPr lang="en-US" altLang="zh-TW" sz="2400" dirty="0"/>
            </a:br>
            <a:r>
              <a:rPr lang="en-US" altLang="zh-TW" sz="2400" dirty="0"/>
              <a:t>/* add a new term to the polynomial */</a:t>
            </a:r>
            <a:br>
              <a:rPr lang="en-US" altLang="zh-TW" sz="2400" dirty="0"/>
            </a:br>
            <a:r>
              <a:rPr lang="en-US" altLang="zh-TW" sz="2400" dirty="0"/>
              <a:t>    if (avail &gt;= MAX_TERMS) {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en-US" altLang="zh-TW" sz="2400" dirty="0" err="1"/>
              <a:t>fprintf</a:t>
            </a:r>
            <a:r>
              <a:rPr lang="en-US" altLang="zh-TW" sz="2400" dirty="0"/>
              <a:t>(stderr, “Too many terms in the polynomial\n”);</a:t>
            </a:r>
            <a:br>
              <a:rPr lang="en-US" altLang="zh-TW" sz="2400" dirty="0"/>
            </a:br>
            <a:r>
              <a:rPr lang="en-US" altLang="zh-TW" sz="2400" dirty="0"/>
              <a:t>       exit(1);</a:t>
            </a:r>
            <a:br>
              <a:rPr lang="en-US" altLang="zh-TW" sz="2400" dirty="0"/>
            </a:br>
            <a:r>
              <a:rPr lang="en-US" altLang="zh-TW" sz="2400" dirty="0"/>
              <a:t>      }</a:t>
            </a:r>
            <a:br>
              <a:rPr lang="en-US" altLang="zh-TW" sz="2400" dirty="0"/>
            </a:br>
            <a:r>
              <a:rPr lang="en-US" altLang="zh-TW" sz="2400" dirty="0"/>
              <a:t>      terms[avail].</a:t>
            </a:r>
            <a:r>
              <a:rPr lang="en-US" altLang="zh-TW" sz="2400" dirty="0" err="1"/>
              <a:t>coef</a:t>
            </a:r>
            <a:r>
              <a:rPr lang="en-US" altLang="zh-TW" sz="2400" dirty="0"/>
              <a:t>  = coefficient;</a:t>
            </a:r>
            <a:br>
              <a:rPr lang="en-US" altLang="zh-TW" sz="2400" dirty="0"/>
            </a:br>
            <a:r>
              <a:rPr lang="en-US" altLang="zh-TW" sz="2400" dirty="0"/>
              <a:t>      terms[</a:t>
            </a:r>
            <a:r>
              <a:rPr lang="en-US" altLang="zh-TW" sz="2400" b="1" dirty="0"/>
              <a:t>avail++</a:t>
            </a:r>
            <a:r>
              <a:rPr lang="en-US" altLang="zh-TW" sz="2400" dirty="0"/>
              <a:t>].</a:t>
            </a:r>
            <a:r>
              <a:rPr lang="en-US" altLang="zh-TW" sz="2400" dirty="0" err="1"/>
              <a:t>expon</a:t>
            </a:r>
            <a:r>
              <a:rPr lang="en-US" altLang="zh-TW" sz="2400" dirty="0"/>
              <a:t> = exponent;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10A311F2-0033-814C-A562-AC54735C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495800"/>
            <a:ext cx="42509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/>
              <a:t>*Program 2.7:</a:t>
            </a:r>
            <a:r>
              <a:rPr lang="en-US" altLang="zh-TW" sz="1600" u="sng"/>
              <a:t>Function to add a new term (p.71)</a:t>
            </a:r>
            <a:endParaRPr lang="en-US" altLang="zh-TW" sz="1600" b="1" u="sng"/>
          </a:p>
        </p:txBody>
      </p:sp>
      <p:graphicFrame>
        <p:nvGraphicFramePr>
          <p:cNvPr id="30724" name="Object 4">
            <a:extLst>
              <a:ext uri="{FF2B5EF4-FFF2-40B4-BE49-F238E27FC236}">
                <a16:creationId xmlns:a16="http://schemas.microsoft.com/office/drawing/2014/main" id="{567D0C6F-6F04-B14D-9914-1E7921D8D7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7550" y="3333750"/>
          <a:ext cx="87313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82" name="方程式" r:id="rId4" imgW="1022350" imgH="2197100" progId="Equation.3">
                  <p:embed/>
                </p:oleObj>
              </mc:Choice>
              <mc:Fallback>
                <p:oleObj name="方程式" r:id="rId4" imgW="1022350" imgH="2197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50" y="3333750"/>
                        <a:ext cx="87313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Text Box 5">
            <a:extLst>
              <a:ext uri="{FF2B5EF4-FFF2-40B4-BE49-F238E27FC236}">
                <a16:creationId xmlns:a16="http://schemas.microsoft.com/office/drawing/2014/main" id="{ADE8DA22-C7A7-8949-98CC-87ED64F22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994275"/>
            <a:ext cx="701826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Problem:	Compaction is required</a:t>
            </a:r>
          </a:p>
          <a:p>
            <a:r>
              <a:rPr lang="en-US" altLang="zh-TW" dirty="0"/>
              <a:t>		when polynomials are no longer needed.</a:t>
            </a:r>
          </a:p>
          <a:p>
            <a:r>
              <a:rPr lang="en-US" altLang="zh-TW" dirty="0"/>
              <a:t>		</a:t>
            </a:r>
            <a:r>
              <a:rPr lang="en-US" altLang="zh-TW" dirty="0">
                <a:solidFill>
                  <a:srgbClr val="FF3300"/>
                </a:solidFill>
              </a:rPr>
              <a:t>(data movement takes time.)</a:t>
            </a:r>
            <a:endParaRPr lang="en-US" altLang="zh-TW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18112-5272-1649-B611-018080A4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A5EA0A-DAAA-0B40-880A-77A5AF45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9560CE-35B7-1946-BE22-EC8F9A5A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498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16199C-CFA6-6646-9212-9AEED91B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43633E-2C47-2A4B-83DF-57CAA6E0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AF75-8196-6D45-81AA-33E130563008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D634889F-EBEF-5544-B82C-77D4023CC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09600"/>
            <a:ext cx="7696200" cy="5638800"/>
          </a:xfrm>
        </p:spPr>
        <p:txBody>
          <a:bodyPr/>
          <a:lstStyle/>
          <a:p>
            <a:r>
              <a:rPr lang="en-US" altLang="zh-TW" sz="2000" b="1" dirty="0"/>
              <a:t>ADT </a:t>
            </a:r>
            <a:r>
              <a:rPr lang="en-US" altLang="zh-TW" sz="2000" i="1" dirty="0"/>
              <a:t>Array </a:t>
            </a:r>
            <a:r>
              <a:rPr lang="en-US" altLang="zh-TW" sz="2000" dirty="0"/>
              <a:t>is </a:t>
            </a:r>
            <a:br>
              <a:rPr lang="en-US" altLang="zh-TW" sz="2000" dirty="0"/>
            </a:br>
            <a:r>
              <a:rPr lang="en-US" altLang="zh-TW" sz="2000" dirty="0"/>
              <a:t>    </a:t>
            </a:r>
            <a:r>
              <a:rPr lang="en-US" altLang="zh-TW" sz="2000" b="1" dirty="0"/>
              <a:t>objects: </a:t>
            </a:r>
            <a:r>
              <a:rPr lang="en-US" altLang="zh-TW" sz="2000" dirty="0"/>
              <a:t>A set of pairs &lt;</a:t>
            </a:r>
            <a:r>
              <a:rPr lang="en-US" altLang="zh-TW" sz="2000" i="1" dirty="0"/>
              <a:t>index, value</a:t>
            </a:r>
            <a:r>
              <a:rPr lang="en-US" altLang="zh-TW" sz="2000" dirty="0"/>
              <a:t>&gt; where for each value of </a:t>
            </a:r>
            <a:r>
              <a:rPr lang="en-US" altLang="zh-TW" sz="2000" i="1" dirty="0"/>
              <a:t>index</a:t>
            </a:r>
            <a:r>
              <a:rPr lang="en-US" altLang="zh-TW" sz="2000" dirty="0"/>
              <a:t>   </a:t>
            </a:r>
            <a:br>
              <a:rPr lang="en-US" altLang="zh-TW" sz="2000" dirty="0"/>
            </a:br>
            <a:r>
              <a:rPr lang="en-US" altLang="zh-TW" sz="2000" dirty="0"/>
              <a:t>    there is a value from the set </a:t>
            </a:r>
            <a:r>
              <a:rPr lang="en-US" altLang="zh-TW" sz="2000" i="1" dirty="0"/>
              <a:t>item</a:t>
            </a:r>
            <a:r>
              <a:rPr lang="en-US" altLang="zh-TW" sz="2000" dirty="0"/>
              <a:t>. </a:t>
            </a:r>
            <a:r>
              <a:rPr lang="en-US" altLang="zh-TW" sz="2000" i="1" dirty="0">
                <a:solidFill>
                  <a:srgbClr val="FF3300"/>
                </a:solidFill>
              </a:rPr>
              <a:t>Index</a:t>
            </a:r>
            <a:r>
              <a:rPr lang="en-US" altLang="zh-TW" sz="2000" dirty="0"/>
              <a:t> is a finite ordered set of one or  </a:t>
            </a:r>
            <a:br>
              <a:rPr lang="en-US" altLang="zh-TW" sz="2000" dirty="0"/>
            </a:br>
            <a:r>
              <a:rPr lang="en-US" altLang="zh-TW" sz="2000" dirty="0"/>
              <a:t>    more dimensions, for example, {0, … , n-1} for one dimension, </a:t>
            </a:r>
            <a:br>
              <a:rPr lang="en-US" altLang="zh-TW" sz="2000" dirty="0"/>
            </a:br>
            <a:r>
              <a:rPr lang="en-US" altLang="zh-TW" sz="2000" dirty="0"/>
              <a:t>   {(0,0),(0,1),(0,2),(1,0),(1,1),(1,2),(2,0),(2,1),(2,2)} for two dimensions,  </a:t>
            </a:r>
            <a:br>
              <a:rPr lang="en-US" altLang="zh-TW" sz="2000" dirty="0"/>
            </a:br>
            <a:r>
              <a:rPr lang="en-US" altLang="zh-TW" sz="2000" dirty="0"/>
              <a:t>   etc.</a:t>
            </a:r>
            <a:br>
              <a:rPr lang="en-US" altLang="zh-TW" sz="2000" dirty="0"/>
            </a:br>
            <a:r>
              <a:rPr lang="en-US" altLang="zh-TW" sz="2000" dirty="0"/>
              <a:t>   </a:t>
            </a:r>
            <a:r>
              <a:rPr lang="en-US" altLang="zh-TW" sz="2000" b="1" dirty="0"/>
              <a:t>Functions:</a:t>
            </a:r>
            <a:br>
              <a:rPr lang="en-US" altLang="zh-TW" sz="2000" b="1" dirty="0"/>
            </a:br>
            <a:r>
              <a:rPr lang="en-US" altLang="zh-TW" sz="2000" dirty="0"/>
              <a:t>   for all A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dirty="0">
                <a:sym typeface="UniversalMath1 BT" pitchFamily="18" charset="2"/>
              </a:rPr>
              <a:t> Array,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i="1" dirty="0">
                <a:sym typeface="UniversalMath1 BT" pitchFamily="18" charset="2"/>
              </a:rPr>
              <a:t> index</a:t>
            </a:r>
            <a:r>
              <a:rPr lang="en-US" altLang="zh-TW" sz="2000" dirty="0">
                <a:sym typeface="UniversalMath1 BT" pitchFamily="18" charset="2"/>
              </a:rPr>
              <a:t>, x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dirty="0">
                <a:sym typeface="UniversalMath1 BT" pitchFamily="18" charset="2"/>
              </a:rPr>
              <a:t> </a:t>
            </a:r>
            <a:r>
              <a:rPr lang="en-US" altLang="zh-TW" sz="2000" i="1" dirty="0">
                <a:sym typeface="UniversalMath1 BT" pitchFamily="18" charset="2"/>
              </a:rPr>
              <a:t>item, j, size</a:t>
            </a:r>
            <a:r>
              <a:rPr lang="en-US" altLang="zh-TW" sz="2000" dirty="0">
                <a:sym typeface="UniversalMath1 BT" pitchFamily="18" charset="2"/>
              </a:rPr>
              <a:t>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dirty="0">
                <a:sym typeface="UniversalMath1 BT" pitchFamily="18" charset="2"/>
              </a:rPr>
              <a:t> integer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Array Create(j, list)   ::= </a:t>
            </a:r>
            <a:r>
              <a:rPr lang="en-US" altLang="zh-TW" sz="2000" b="1" dirty="0">
                <a:sym typeface="UniversalMath1 BT" pitchFamily="18" charset="2"/>
              </a:rPr>
              <a:t>return </a:t>
            </a:r>
            <a:r>
              <a:rPr lang="en-US" altLang="zh-TW" sz="2000" dirty="0">
                <a:sym typeface="UniversalMath1 BT" pitchFamily="18" charset="2"/>
              </a:rPr>
              <a:t>an array of 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i="1" dirty="0">
                <a:solidFill>
                  <a:srgbClr val="FF3300"/>
                </a:solidFill>
                <a:sym typeface="UniversalMath1 BT" pitchFamily="18" charset="2"/>
              </a:rPr>
              <a:t>j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 dimensions</a:t>
            </a:r>
            <a:r>
              <a:rPr lang="en-US" altLang="zh-TW" sz="2000" dirty="0">
                <a:sym typeface="UniversalMath1 BT" pitchFamily="18" charset="2"/>
              </a:rPr>
              <a:t> where 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list</a:t>
            </a:r>
            <a:r>
              <a:rPr lang="en-US" altLang="zh-TW" sz="2000" dirty="0">
                <a:sym typeface="UniversalMath1 BT" pitchFamily="18" charset="2"/>
              </a:rPr>
              <a:t> is a  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                                        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j-tuple</a:t>
            </a:r>
            <a:r>
              <a:rPr lang="en-US" altLang="zh-TW" sz="2000" dirty="0">
                <a:sym typeface="UniversalMath1 BT" pitchFamily="18" charset="2"/>
              </a:rPr>
              <a:t> whose </a:t>
            </a:r>
            <a:r>
              <a:rPr lang="en-US" altLang="zh-TW" sz="2000" i="1" dirty="0" err="1">
                <a:solidFill>
                  <a:srgbClr val="FF3300"/>
                </a:solidFill>
                <a:sym typeface="UniversalMath1 BT" pitchFamily="18" charset="2"/>
              </a:rPr>
              <a:t>i</a:t>
            </a:r>
            <a:r>
              <a:rPr lang="en-US" altLang="zh-TW" sz="2000" dirty="0" err="1">
                <a:solidFill>
                  <a:srgbClr val="FF3300"/>
                </a:solidFill>
                <a:sym typeface="UniversalMath1 BT" pitchFamily="18" charset="2"/>
              </a:rPr>
              <a:t>th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 element</a:t>
            </a:r>
            <a:r>
              <a:rPr lang="en-US" altLang="zh-TW" sz="2000" dirty="0">
                <a:sym typeface="UniversalMath1 BT" pitchFamily="18" charset="2"/>
              </a:rPr>
              <a:t> is the </a:t>
            </a:r>
            <a:r>
              <a:rPr lang="en-US" altLang="zh-TW" sz="2000" dirty="0">
                <a:solidFill>
                  <a:srgbClr val="FF3300"/>
                </a:solidFill>
                <a:sym typeface="UniversalMath1 BT" pitchFamily="18" charset="2"/>
              </a:rPr>
              <a:t>size</a:t>
            </a:r>
            <a:r>
              <a:rPr lang="en-US" altLang="zh-TW" sz="2000" dirty="0">
                <a:sym typeface="UniversalMath1 BT" pitchFamily="18" charset="2"/>
              </a:rPr>
              <a:t> of the         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                                        </a:t>
            </a:r>
            <a:r>
              <a:rPr lang="en-US" altLang="zh-TW" sz="2000" i="1" dirty="0" err="1">
                <a:solidFill>
                  <a:srgbClr val="FF3300"/>
                </a:solidFill>
                <a:sym typeface="UniversalMath1 BT" pitchFamily="18" charset="2"/>
              </a:rPr>
              <a:t>i</a:t>
            </a:r>
            <a:r>
              <a:rPr lang="en-US" altLang="zh-TW" sz="2000" dirty="0" err="1">
                <a:solidFill>
                  <a:srgbClr val="FF3300"/>
                </a:solidFill>
                <a:sym typeface="UniversalMath1 BT" pitchFamily="18" charset="2"/>
              </a:rPr>
              <a:t>th</a:t>
            </a:r>
            <a:r>
              <a:rPr lang="en-US" altLang="zh-TW" sz="2000" dirty="0">
                <a:sym typeface="UniversalMath1 BT" pitchFamily="18" charset="2"/>
              </a:rPr>
              <a:t> dimension.</a:t>
            </a:r>
            <a:r>
              <a:rPr lang="en-US" altLang="zh-TW" sz="2000" i="1" dirty="0">
                <a:sym typeface="UniversalMath1 BT" pitchFamily="18" charset="2"/>
              </a:rPr>
              <a:t> Items </a:t>
            </a:r>
            <a:r>
              <a:rPr lang="en-US" altLang="zh-TW" sz="2000" dirty="0">
                <a:sym typeface="UniversalMath1 BT" pitchFamily="18" charset="2"/>
              </a:rPr>
              <a:t>are undefined. </a:t>
            </a:r>
            <a:br>
              <a:rPr lang="en-US" altLang="zh-TW" sz="2000" dirty="0"/>
            </a:br>
            <a:r>
              <a:rPr lang="en-US" altLang="zh-TW" sz="2000" dirty="0"/>
              <a:t>  </a:t>
            </a:r>
            <a:r>
              <a:rPr lang="en-US" altLang="zh-TW" sz="2000" i="1" dirty="0"/>
              <a:t>Item</a:t>
            </a:r>
            <a:r>
              <a:rPr lang="en-US" altLang="zh-TW" sz="2000" dirty="0"/>
              <a:t> Retrieve(A, </a:t>
            </a:r>
            <a:r>
              <a:rPr lang="en-US" altLang="zh-TW" sz="2000" i="1" dirty="0" err="1"/>
              <a:t>i</a:t>
            </a:r>
            <a:r>
              <a:rPr lang="en-US" altLang="zh-TW" sz="2000" dirty="0"/>
              <a:t>)    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</a:t>
            </a:r>
            <a:r>
              <a:rPr lang="en-US" altLang="zh-TW" sz="2000" i="1" dirty="0" err="1"/>
              <a:t>i</a:t>
            </a:r>
            <a:r>
              <a:rPr lang="en-US" altLang="zh-TW" sz="2000" i="1" dirty="0"/>
              <a:t> </a:t>
            </a:r>
            <a:r>
              <a:rPr lang="en-US" altLang="zh-TW" sz="2000" dirty="0">
                <a:sym typeface="Symbol" pitchFamily="2" charset="2"/>
              </a:rPr>
              <a:t></a:t>
            </a:r>
            <a:r>
              <a:rPr lang="en-US" altLang="zh-TW" sz="2000" i="1" dirty="0">
                <a:sym typeface="UniversalMath1 BT" pitchFamily="18" charset="2"/>
              </a:rPr>
              <a:t> index</a:t>
            </a:r>
            <a:r>
              <a:rPr lang="en-US" altLang="zh-TW" sz="2000" dirty="0">
                <a:sym typeface="UniversalMath1 BT" pitchFamily="18" charset="2"/>
              </a:rPr>
              <a:t>) </a:t>
            </a:r>
            <a:r>
              <a:rPr lang="en-US" altLang="zh-TW" sz="2000" b="1" dirty="0">
                <a:sym typeface="UniversalMath1 BT" pitchFamily="18" charset="2"/>
              </a:rPr>
              <a:t>return </a:t>
            </a:r>
            <a:r>
              <a:rPr lang="en-US" altLang="zh-TW" sz="2000" dirty="0">
                <a:sym typeface="UniversalMath1 BT" pitchFamily="18" charset="2"/>
              </a:rPr>
              <a:t>the item associated with 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                                      index value 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dirty="0">
                <a:sym typeface="UniversalMath1 BT" pitchFamily="18" charset="2"/>
              </a:rPr>
              <a:t>in array A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                                       </a:t>
            </a:r>
            <a:r>
              <a:rPr lang="en-US" altLang="zh-TW" sz="2000" b="1" dirty="0">
                <a:sym typeface="UniversalMath1 BT" pitchFamily="18" charset="2"/>
              </a:rPr>
              <a:t>else return </a:t>
            </a:r>
            <a:r>
              <a:rPr lang="en-US" altLang="zh-TW" sz="2000" dirty="0">
                <a:sym typeface="UniversalMath1 BT" pitchFamily="18" charset="2"/>
              </a:rPr>
              <a:t>error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2000" dirty="0">
                <a:sym typeface="UniversalMath1 BT" pitchFamily="18" charset="2"/>
              </a:rPr>
              <a:t>  </a:t>
            </a:r>
            <a:r>
              <a:rPr lang="en-US" altLang="zh-TW" sz="2000" i="1" dirty="0">
                <a:sym typeface="UniversalMath1 BT" pitchFamily="18" charset="2"/>
              </a:rPr>
              <a:t>Array Store</a:t>
            </a:r>
            <a:r>
              <a:rPr lang="en-US" altLang="zh-TW" sz="2000" dirty="0">
                <a:sym typeface="UniversalMath1 BT" pitchFamily="18" charset="2"/>
              </a:rPr>
              <a:t>(A, 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, x</a:t>
            </a:r>
            <a:r>
              <a:rPr lang="en-US" altLang="zh-TW" sz="2000" dirty="0">
                <a:sym typeface="UniversalMath1 BT" pitchFamily="18" charset="2"/>
              </a:rPr>
              <a:t>)   ::= </a:t>
            </a:r>
            <a:r>
              <a:rPr lang="en-US" altLang="zh-TW" sz="2000" b="1" dirty="0">
                <a:sym typeface="UniversalMath1 BT" pitchFamily="18" charset="2"/>
              </a:rPr>
              <a:t>if (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 </a:t>
            </a:r>
            <a:r>
              <a:rPr lang="en-US" altLang="zh-TW" sz="2000" dirty="0">
                <a:sym typeface="UniversalMath1 BT" pitchFamily="18" charset="2"/>
              </a:rPr>
              <a:t>in </a:t>
            </a:r>
            <a:r>
              <a:rPr lang="en-US" altLang="zh-TW" sz="2000" i="1" dirty="0">
                <a:sym typeface="UniversalMath1 BT" pitchFamily="18" charset="2"/>
              </a:rPr>
              <a:t>index</a:t>
            </a:r>
            <a:r>
              <a:rPr lang="en-US" altLang="zh-TW" sz="2000" dirty="0">
                <a:sym typeface="UniversalMath1 BT" pitchFamily="18" charset="2"/>
              </a:rPr>
              <a:t>)</a:t>
            </a:r>
            <a:br>
              <a:rPr lang="en-US" altLang="zh-TW" sz="2000" b="1" dirty="0">
                <a:sym typeface="UniversalMath1 BT" pitchFamily="18" charset="2"/>
              </a:rPr>
            </a:br>
            <a:r>
              <a:rPr lang="en-US" altLang="zh-TW" sz="2000" b="1" dirty="0">
                <a:sym typeface="UniversalMath1 BT" pitchFamily="18" charset="2"/>
              </a:rPr>
              <a:t>                                          return </a:t>
            </a:r>
            <a:r>
              <a:rPr lang="en-US" altLang="zh-TW" sz="2000" dirty="0">
                <a:sym typeface="UniversalMath1 BT" pitchFamily="18" charset="2"/>
              </a:rPr>
              <a:t>an array that is identical to array </a:t>
            </a:r>
            <a:br>
              <a:rPr lang="en-US" altLang="zh-TW" sz="2000" b="1" dirty="0">
                <a:sym typeface="UniversalMath1 BT" pitchFamily="18" charset="2"/>
              </a:rPr>
            </a:br>
            <a:r>
              <a:rPr lang="en-US" altLang="zh-TW" sz="2000" b="1" dirty="0">
                <a:sym typeface="UniversalMath1 BT" pitchFamily="18" charset="2"/>
              </a:rPr>
              <a:t>                                          </a:t>
            </a:r>
            <a:r>
              <a:rPr lang="en-US" altLang="zh-TW" sz="2000" dirty="0">
                <a:sym typeface="UniversalMath1 BT" pitchFamily="18" charset="2"/>
              </a:rPr>
              <a:t>A except the new pair &lt;</a:t>
            </a:r>
            <a:r>
              <a:rPr lang="en-US" altLang="zh-TW" sz="2000" i="1" dirty="0" err="1">
                <a:sym typeface="UniversalMath1 BT" pitchFamily="18" charset="2"/>
              </a:rPr>
              <a:t>i</a:t>
            </a:r>
            <a:r>
              <a:rPr lang="en-US" altLang="zh-TW" sz="2000" i="1" dirty="0">
                <a:sym typeface="UniversalMath1 BT" pitchFamily="18" charset="2"/>
              </a:rPr>
              <a:t>, x</a:t>
            </a:r>
            <a:r>
              <a:rPr lang="en-US" altLang="zh-TW" sz="2000" dirty="0">
                <a:sym typeface="UniversalMath1 BT" pitchFamily="18" charset="2"/>
              </a:rPr>
              <a:t>&gt; has been</a:t>
            </a:r>
            <a:r>
              <a:rPr lang="en-US" altLang="zh-TW" sz="2000" b="1" dirty="0">
                <a:sym typeface="UniversalMath1 BT" pitchFamily="18" charset="2"/>
              </a:rPr>
              <a:t> </a:t>
            </a:r>
            <a:br>
              <a:rPr lang="en-US" altLang="zh-TW" sz="2000" b="1" dirty="0">
                <a:sym typeface="UniversalMath1 BT" pitchFamily="18" charset="2"/>
              </a:rPr>
            </a:br>
            <a:r>
              <a:rPr lang="en-US" altLang="zh-TW" sz="2000" b="1" dirty="0">
                <a:sym typeface="UniversalMath1 BT" pitchFamily="18" charset="2"/>
              </a:rPr>
              <a:t>                                         </a:t>
            </a:r>
            <a:r>
              <a:rPr lang="en-US" altLang="zh-TW" sz="2000" dirty="0">
                <a:sym typeface="UniversalMath1 BT" pitchFamily="18" charset="2"/>
              </a:rPr>
              <a:t> inserted</a:t>
            </a:r>
            <a:r>
              <a:rPr lang="en-US" altLang="zh-TW" sz="2000" b="1" dirty="0">
                <a:sym typeface="UniversalMath1 BT" pitchFamily="18" charset="2"/>
              </a:rPr>
              <a:t>  else return</a:t>
            </a:r>
            <a:r>
              <a:rPr lang="en-US" altLang="zh-TW" sz="2000" dirty="0">
                <a:sym typeface="UniversalMath1 BT" pitchFamily="18" charset="2"/>
              </a:rPr>
              <a:t> error </a:t>
            </a:r>
            <a:r>
              <a:rPr lang="en-US" altLang="zh-TW" sz="2000" b="1" dirty="0">
                <a:sym typeface="UniversalMath1 BT" pitchFamily="18" charset="2"/>
              </a:rPr>
              <a:t> </a:t>
            </a:r>
            <a:br>
              <a:rPr lang="en-US" altLang="zh-TW" sz="2000" b="1" dirty="0">
                <a:sym typeface="UniversalMath1 BT" pitchFamily="18" charset="2"/>
              </a:rPr>
            </a:br>
            <a:r>
              <a:rPr lang="en-US" altLang="zh-TW" sz="2000" b="1" dirty="0">
                <a:sym typeface="UniversalMath1 BT" pitchFamily="18" charset="2"/>
              </a:rPr>
              <a:t>end </a:t>
            </a:r>
            <a:r>
              <a:rPr lang="en-US" altLang="zh-TW" sz="2000" dirty="0">
                <a:sym typeface="UniversalMath1 BT" pitchFamily="18" charset="2"/>
              </a:rPr>
              <a:t>array</a:t>
            </a:r>
            <a:br>
              <a:rPr lang="en-US" altLang="zh-TW" sz="2000" dirty="0">
                <a:sym typeface="UniversalMath1 BT" pitchFamily="18" charset="2"/>
              </a:rPr>
            </a:br>
            <a:r>
              <a:rPr lang="en-US" altLang="zh-TW" sz="1600" u="sng" dirty="0">
                <a:sym typeface="UniversalMath1 BT" pitchFamily="18" charset="2"/>
              </a:rPr>
              <a:t>*</a:t>
            </a:r>
            <a:r>
              <a:rPr lang="en-US" altLang="zh-TW" sz="1600" b="1" u="sng" dirty="0">
                <a:sym typeface="UniversalMath1 BT" pitchFamily="18" charset="2"/>
              </a:rPr>
              <a:t>ADT 2.1:</a:t>
            </a:r>
            <a:r>
              <a:rPr lang="en-US" altLang="zh-TW" sz="1600" u="sng" dirty="0">
                <a:sym typeface="UniversalMath1 BT" pitchFamily="18" charset="2"/>
              </a:rPr>
              <a:t> Abstract Data Type </a:t>
            </a:r>
            <a:r>
              <a:rPr lang="en-US" altLang="zh-TW" sz="1600" i="1" u="sng" dirty="0">
                <a:sym typeface="UniversalMath1 BT" pitchFamily="18" charset="2"/>
              </a:rPr>
              <a:t>Array </a:t>
            </a:r>
            <a:r>
              <a:rPr lang="en-US" altLang="zh-TW" sz="1600" u="sng" dirty="0">
                <a:sym typeface="UniversalMath1 BT" pitchFamily="18" charset="2"/>
              </a:rPr>
              <a:t>(p.52)</a:t>
            </a:r>
            <a:br>
              <a:rPr lang="en-US" altLang="zh-TW" sz="1600" u="sng" dirty="0"/>
            </a:br>
            <a:r>
              <a:rPr lang="en-US" altLang="zh-TW" sz="2000" dirty="0"/>
              <a:t>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頁尾版面配置區 2">
            <a:extLst>
              <a:ext uri="{FF2B5EF4-FFF2-40B4-BE49-F238E27FC236}">
                <a16:creationId xmlns:a16="http://schemas.microsoft.com/office/drawing/2014/main" id="{1E818B0D-E4DD-8F40-92D0-6E121F1D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7" name="投影片編號版面配置區 3">
            <a:extLst>
              <a:ext uri="{FF2B5EF4-FFF2-40B4-BE49-F238E27FC236}">
                <a16:creationId xmlns:a16="http://schemas.microsoft.com/office/drawing/2014/main" id="{FF81895F-73A1-024E-A066-FFC8E2DB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28E-CFD6-D94E-8DAA-9A90197CD650}" type="slidenum">
              <a:rPr lang="en-US" altLang="zh-TW"/>
              <a:pPr/>
              <a:t>30</a:t>
            </a:fld>
            <a:endParaRPr lang="en-US" altLang="zh-TW"/>
          </a:p>
        </p:txBody>
      </p:sp>
      <p:pic>
        <p:nvPicPr>
          <p:cNvPr id="61442" name="Picture 1026" descr="Figure 2">
            <a:extLst>
              <a:ext uri="{FF2B5EF4-FFF2-40B4-BE49-F238E27FC236}">
                <a16:creationId xmlns:a16="http://schemas.microsoft.com/office/drawing/2014/main" id="{B3A85308-E777-3042-8EA1-94D44D8FF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16112" r="55029" b="37931"/>
          <a:stretch/>
        </p:blipFill>
        <p:spPr bwMode="auto">
          <a:xfrm>
            <a:off x="2051720" y="1981201"/>
            <a:ext cx="2016223" cy="239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443" name="Object 1027">
            <a:extLst>
              <a:ext uri="{FF2B5EF4-FFF2-40B4-BE49-F238E27FC236}">
                <a16:creationId xmlns:a16="http://schemas.microsoft.com/office/drawing/2014/main" id="{C7D58217-3524-8843-B7D0-69C3EE4B90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1981200"/>
          <a:ext cx="3200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06" name="方程式" r:id="rId4" imgW="20916900" imgH="15798800" progId="Equation.3">
                  <p:embed/>
                </p:oleObj>
              </mc:Choice>
              <mc:Fallback>
                <p:oleObj name="方程式" r:id="rId4" imgW="20916900" imgH="157988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81200"/>
                        <a:ext cx="3200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 Box 1028">
            <a:extLst>
              <a:ext uri="{FF2B5EF4-FFF2-40B4-BE49-F238E27FC236}">
                <a16:creationId xmlns:a16="http://schemas.microsoft.com/office/drawing/2014/main" id="{E95E98D8-2644-344E-89DE-EE29D092C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628800"/>
            <a:ext cx="315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dirty="0"/>
              <a:t>col0   col1    col2    col3   col4   col5</a:t>
            </a:r>
          </a:p>
        </p:txBody>
      </p:sp>
      <p:sp>
        <p:nvSpPr>
          <p:cNvPr id="61445" name="Text Box 1029">
            <a:extLst>
              <a:ext uri="{FF2B5EF4-FFF2-40B4-BE49-F238E27FC236}">
                <a16:creationId xmlns:a16="http://schemas.microsoft.com/office/drawing/2014/main" id="{39E51DB7-7355-AB41-8FAA-78AA5E5C9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981200"/>
            <a:ext cx="609600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1400" dirty="0"/>
              <a:t>row0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row1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row2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row3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row4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row5</a:t>
            </a:r>
            <a:endParaRPr lang="en-US" altLang="zh-TW" sz="1600" dirty="0"/>
          </a:p>
        </p:txBody>
      </p:sp>
      <p:sp>
        <p:nvSpPr>
          <p:cNvPr id="61446" name="Text Box 1030">
            <a:extLst>
              <a:ext uri="{FF2B5EF4-FFF2-40B4-BE49-F238E27FC236}">
                <a16:creationId xmlns:a16="http://schemas.microsoft.com/office/drawing/2014/main" id="{0965E40D-8C57-7B41-A9F3-3B8015D97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7" y="4516169"/>
            <a:ext cx="52816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dirty="0"/>
              <a:t>                   (a)                                     (b)</a:t>
            </a:r>
          </a:p>
          <a:p>
            <a:endParaRPr lang="en-US" altLang="zh-TW" b="1" u="sng" dirty="0"/>
          </a:p>
          <a:p>
            <a:r>
              <a:rPr lang="en-US" altLang="zh-TW" b="1" u="sng" dirty="0"/>
              <a:t>*Figure 2.4: Two matrices (p. 73)</a:t>
            </a:r>
            <a:endParaRPr lang="en-US" altLang="zh-TW" dirty="0"/>
          </a:p>
        </p:txBody>
      </p:sp>
      <p:sp>
        <p:nvSpPr>
          <p:cNvPr id="61447" name="Text Box 1031">
            <a:extLst>
              <a:ext uri="{FF2B5EF4-FFF2-40B4-BE49-F238E27FC236}">
                <a16:creationId xmlns:a16="http://schemas.microsoft.com/office/drawing/2014/main" id="{C3A2ACD8-E97D-6D4E-BD00-C39049F2C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648200"/>
            <a:ext cx="725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8/36</a:t>
            </a:r>
          </a:p>
        </p:txBody>
      </p:sp>
      <p:sp>
        <p:nvSpPr>
          <p:cNvPr id="61448" name="Text Box 1032">
            <a:extLst>
              <a:ext uri="{FF2B5EF4-FFF2-40B4-BE49-F238E27FC236}">
                <a16:creationId xmlns:a16="http://schemas.microsoft.com/office/drawing/2014/main" id="{903E35B2-B8DA-FA4D-BCB4-F837D56AA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114800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bg2"/>
                </a:solidFill>
              </a:rPr>
              <a:t>6*6</a:t>
            </a:r>
          </a:p>
        </p:txBody>
      </p:sp>
      <p:sp>
        <p:nvSpPr>
          <p:cNvPr id="61449" name="Text Box 1033">
            <a:extLst>
              <a:ext uri="{FF2B5EF4-FFF2-40B4-BE49-F238E27FC236}">
                <a16:creationId xmlns:a16="http://schemas.microsoft.com/office/drawing/2014/main" id="{8A14D33B-68FA-174D-99F1-4336DF8F1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114800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bg2"/>
                </a:solidFill>
              </a:rPr>
              <a:t>5*3</a:t>
            </a:r>
          </a:p>
        </p:txBody>
      </p:sp>
      <p:sp>
        <p:nvSpPr>
          <p:cNvPr id="61450" name="Text Box 1034">
            <a:extLst>
              <a:ext uri="{FF2B5EF4-FFF2-40B4-BE49-F238E27FC236}">
                <a16:creationId xmlns:a16="http://schemas.microsoft.com/office/drawing/2014/main" id="{876C0678-1684-5A47-95E1-65EB26DCB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4613275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15/15</a:t>
            </a:r>
          </a:p>
        </p:txBody>
      </p:sp>
      <p:sp>
        <p:nvSpPr>
          <p:cNvPr id="61451" name="Text Box 1035">
            <a:extLst>
              <a:ext uri="{FF2B5EF4-FFF2-40B4-BE49-F238E27FC236}">
                <a16:creationId xmlns:a16="http://schemas.microsoft.com/office/drawing/2014/main" id="{DB724B89-76F5-A644-9B73-2536F4605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163" y="600075"/>
            <a:ext cx="2187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Sparse Matrix</a:t>
            </a:r>
          </a:p>
        </p:txBody>
      </p:sp>
      <p:sp>
        <p:nvSpPr>
          <p:cNvPr id="61452" name="Line 1036">
            <a:extLst>
              <a:ext uri="{FF2B5EF4-FFF2-40B4-BE49-F238E27FC236}">
                <a16:creationId xmlns:a16="http://schemas.microsoft.com/office/drawing/2014/main" id="{D880EBCC-B685-E747-9D0E-27186E9123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7000" y="5029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37EE83E-EAF2-2C41-BD1D-966D8C66CD56}"/>
              </a:ext>
            </a:extLst>
          </p:cNvPr>
          <p:cNvGrpSpPr/>
          <p:nvPr/>
        </p:nvGrpSpPr>
        <p:grpSpPr>
          <a:xfrm>
            <a:off x="5959475" y="5556000"/>
            <a:ext cx="1966912" cy="762000"/>
            <a:chOff x="5500688" y="5527675"/>
            <a:chExt cx="1966912" cy="762000"/>
          </a:xfrm>
        </p:grpSpPr>
        <p:sp>
          <p:nvSpPr>
            <p:cNvPr id="61453" name="Text Box 1037">
              <a:extLst>
                <a:ext uri="{FF2B5EF4-FFF2-40B4-BE49-F238E27FC236}">
                  <a16:creationId xmlns:a16="http://schemas.microsoft.com/office/drawing/2014/main" id="{F0E86AF5-2223-3248-9C11-4A51EBD58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5300" y="5527675"/>
              <a:ext cx="1816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6699"/>
                  </a:solidFill>
                </a:rPr>
                <a:t>sparse matrix</a:t>
              </a:r>
            </a:p>
          </p:txBody>
        </p:sp>
        <p:sp>
          <p:nvSpPr>
            <p:cNvPr id="61454" name="Text Box 1038">
              <a:extLst>
                <a:ext uri="{FF2B5EF4-FFF2-40B4-BE49-F238E27FC236}">
                  <a16:creationId xmlns:a16="http://schemas.microsoft.com/office/drawing/2014/main" id="{EAAFF23B-9326-6D4C-836F-0DA9E2F09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0688" y="5832475"/>
              <a:ext cx="19669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3300"/>
                  </a:solidFill>
                </a:rPr>
                <a:t>data structure?</a:t>
              </a:r>
            </a:p>
          </p:txBody>
        </p:sp>
      </p:grpSp>
      <p:sp>
        <p:nvSpPr>
          <p:cNvPr id="20" name="Text Box 1029">
            <a:extLst>
              <a:ext uri="{FF2B5EF4-FFF2-40B4-BE49-F238E27FC236}">
                <a16:creationId xmlns:a16="http://schemas.microsoft.com/office/drawing/2014/main" id="{24C2D4C3-6C98-4E44-A015-284CB089C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570" y="2174418"/>
            <a:ext cx="6096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1400" dirty="0"/>
              <a:t>row0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row1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row2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row3</a:t>
            </a:r>
          </a:p>
          <a:p>
            <a:endParaRPr lang="en-US" altLang="zh-TW" sz="1400" dirty="0"/>
          </a:p>
          <a:p>
            <a:r>
              <a:rPr lang="en-US" altLang="zh-TW" sz="1400" dirty="0"/>
              <a:t>row4</a:t>
            </a:r>
          </a:p>
        </p:txBody>
      </p:sp>
      <p:sp>
        <p:nvSpPr>
          <p:cNvPr id="21" name="Text Box 1028">
            <a:extLst>
              <a:ext uri="{FF2B5EF4-FFF2-40B4-BE49-F238E27FC236}">
                <a16:creationId xmlns:a16="http://schemas.microsoft.com/office/drawing/2014/main" id="{B5AF543F-E2EB-854A-B480-C2558556E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5328" y="1739773"/>
            <a:ext cx="17604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dirty="0"/>
              <a:t>col0     col1     col2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頁尾版面配置區 2">
            <a:extLst>
              <a:ext uri="{FF2B5EF4-FFF2-40B4-BE49-F238E27FC236}">
                <a16:creationId xmlns:a16="http://schemas.microsoft.com/office/drawing/2014/main" id="{1E818B0D-E4DD-8F40-92D0-6E121F1D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7" name="投影片編號版面配置區 3">
            <a:extLst>
              <a:ext uri="{FF2B5EF4-FFF2-40B4-BE49-F238E27FC236}">
                <a16:creationId xmlns:a16="http://schemas.microsoft.com/office/drawing/2014/main" id="{FF81895F-73A1-024E-A066-FFC8E2DB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28E-CFD6-D94E-8DAA-9A90197CD650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61451" name="Text Box 1035">
            <a:extLst>
              <a:ext uri="{FF2B5EF4-FFF2-40B4-BE49-F238E27FC236}">
                <a16:creationId xmlns:a16="http://schemas.microsoft.com/office/drawing/2014/main" id="{DB724B89-76F5-A644-9B73-2536F4605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6443" y="600075"/>
            <a:ext cx="42210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Example for Sparse Matrix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157A49-C552-0640-A1BF-AB070EDF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0848"/>
            <a:ext cx="6992615" cy="2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81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90FF687F-82E5-DD42-8F7C-5429B106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F348B0D-2A08-C74E-8039-06C6AFEC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F492-E3EF-B94E-A295-C864579D0363}" type="slidenum">
              <a:rPr lang="en-US" altLang="zh-TW"/>
              <a:pPr/>
              <a:t>32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Rectangle 5">
                <a:extLst>
                  <a:ext uri="{FF2B5EF4-FFF2-40B4-BE49-F238E27FC236}">
                    <a16:creationId xmlns:a16="http://schemas.microsoft.com/office/drawing/2014/main" id="{A2F3C7DF-535E-E54C-883A-FADE4CC7518A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66800" y="1263352"/>
                <a:ext cx="7848600" cy="5334000"/>
              </a:xfrm>
            </p:spPr>
            <p:txBody>
              <a:bodyPr/>
              <a:lstStyle/>
              <a:p>
                <a:r>
                  <a:rPr lang="en-US" altLang="zh-TW" sz="2400" b="1" dirty="0"/>
                  <a:t>ADT</a:t>
                </a:r>
                <a:r>
                  <a:rPr lang="en-US" altLang="zh-TW" sz="2400" dirty="0"/>
                  <a:t> </a:t>
                </a:r>
                <a:r>
                  <a:rPr lang="en-US" altLang="zh-TW" sz="2400" i="1" dirty="0" err="1"/>
                  <a:t>SparseMatrix</a:t>
                </a:r>
                <a:r>
                  <a:rPr lang="en-US" altLang="zh-TW" sz="2400" dirty="0"/>
                  <a:t> is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b="1" dirty="0"/>
                  <a:t>objects:</a:t>
                </a:r>
                <a:r>
                  <a:rPr lang="en-US" altLang="zh-TW" sz="2400" dirty="0"/>
                  <a:t> a set of triples, &lt;</a:t>
                </a:r>
                <a:r>
                  <a:rPr lang="en-US" altLang="zh-TW" sz="2400" i="1" dirty="0"/>
                  <a:t>row, column, value</a:t>
                </a:r>
                <a:r>
                  <a:rPr lang="en-US" altLang="zh-TW" sz="2400" dirty="0"/>
                  <a:t>&gt;, where </a:t>
                </a:r>
                <a:r>
                  <a:rPr lang="en-US" altLang="zh-TW" sz="2400" i="1" dirty="0"/>
                  <a:t>row</a:t>
                </a:r>
                <a:r>
                  <a:rPr lang="en-US" altLang="zh-TW" sz="2400" dirty="0"/>
                  <a:t> </a:t>
                </a:r>
                <a:br>
                  <a:rPr lang="en-US" altLang="zh-TW" sz="2400" dirty="0"/>
                </a:br>
                <a:r>
                  <a:rPr lang="en-US" altLang="zh-TW" sz="2400" dirty="0"/>
                  <a:t>  and </a:t>
                </a:r>
                <a:r>
                  <a:rPr lang="en-US" altLang="zh-TW" sz="2400" i="1" dirty="0"/>
                  <a:t>column </a:t>
                </a:r>
                <a:r>
                  <a:rPr lang="en-US" altLang="zh-TW" sz="2400" dirty="0"/>
                  <a:t>are integers and form a unique combination, and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i="1" dirty="0"/>
                  <a:t>value</a:t>
                </a:r>
                <a:r>
                  <a:rPr lang="en-US" altLang="zh-TW" sz="2400" dirty="0"/>
                  <a:t> comes from the set </a:t>
                </a:r>
                <a:r>
                  <a:rPr lang="en-US" altLang="zh-TW" sz="2400" i="1" dirty="0"/>
                  <a:t>item.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b="1" dirty="0"/>
                  <a:t>functions</a:t>
                </a:r>
                <a:r>
                  <a:rPr lang="en-US" altLang="zh-TW" sz="2400" dirty="0"/>
                  <a:t>:</a:t>
                </a:r>
                <a:br>
                  <a:rPr lang="en-US" altLang="zh-TW" sz="2400" dirty="0"/>
                </a:br>
                <a:r>
                  <a:rPr lang="en-US" altLang="zh-TW" sz="2400" dirty="0"/>
                  <a:t>    for all </a:t>
                </a:r>
                <a:r>
                  <a:rPr lang="en-US" altLang="zh-TW" sz="2400" i="1" dirty="0"/>
                  <a:t>a, b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Symbol" pitchFamily="2" charset="2"/>
                  </a:rPr>
                  <a:t> </a:t>
                </a:r>
                <a:r>
                  <a:rPr lang="en-US" altLang="zh-TW" sz="2400" i="1" dirty="0">
                    <a:sym typeface="Symbol" pitchFamily="2" charset="2"/>
                  </a:rPr>
                  <a:t>SparseMatrix</a:t>
                </a:r>
                <a:r>
                  <a:rPr lang="en-US" altLang="zh-TW" sz="2400" dirty="0">
                    <a:sym typeface="Symbol" pitchFamily="2" charset="2"/>
                  </a:rPr>
                  <a:t>, </a:t>
                </a:r>
                <a:r>
                  <a:rPr lang="en-US" altLang="zh-TW" sz="2400" i="1" dirty="0">
                    <a:sym typeface="Symbol" pitchFamily="2" charset="2"/>
                  </a:rPr>
                  <a:t>x</a:t>
                </a:r>
                <a:r>
                  <a:rPr lang="en-US" altLang="zh-TW" sz="2400" dirty="0"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>
                    <a:sym typeface="UniversalMath1 BT" pitchFamily="18" charset="2"/>
                  </a:rPr>
                  <a:t>item, </a:t>
                </a:r>
                <a:r>
                  <a:rPr lang="en-US" altLang="zh-TW" sz="2400" i="1" dirty="0" err="1">
                    <a:sym typeface="UniversalMath1 BT" pitchFamily="18" charset="2"/>
                  </a:rPr>
                  <a:t>i</a:t>
                </a:r>
                <a:r>
                  <a:rPr lang="en-US" altLang="zh-TW" sz="2400" i="1" dirty="0">
                    <a:sym typeface="UniversalMath1 BT" pitchFamily="18" charset="2"/>
                  </a:rPr>
                  <a:t>, j,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maxCol</a:t>
                </a:r>
                <a:r>
                  <a:rPr lang="en-US" altLang="zh-TW" sz="2400" dirty="0">
                    <a:sym typeface="UniversalMath1 BT" pitchFamily="18" charset="2"/>
                  </a:rPr>
                  <a:t>,  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maxRow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>
                    <a:sym typeface="UniversalMath1 BT" pitchFamily="18" charset="2"/>
                  </a:rPr>
                  <a:t>index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br>
                  <a:rPr lang="en-US" altLang="zh-TW" sz="2400" i="1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SparseMarix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dirty="0">
                    <a:solidFill>
                      <a:srgbClr val="FF3300"/>
                    </a:solidFill>
                    <a:sym typeface="UniversalMath1 BT" pitchFamily="18" charset="2"/>
                  </a:rPr>
                  <a:t>Create</a:t>
                </a:r>
                <a:r>
                  <a:rPr lang="en-US" altLang="zh-TW" sz="2400" dirty="0">
                    <a:sym typeface="UniversalMath1 BT" pitchFamily="18" charset="2"/>
                  </a:rPr>
                  <a:t>(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maxRow</a:t>
                </a:r>
                <a:r>
                  <a:rPr lang="en-US" altLang="zh-TW" sz="2400" i="1" dirty="0">
                    <a:sym typeface="UniversalMath1 BT" pitchFamily="18" charset="2"/>
                  </a:rPr>
                  <a:t>,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maxCol</a:t>
                </a:r>
                <a:r>
                  <a:rPr lang="en-US" altLang="zh-TW" sz="2400" dirty="0">
                    <a:sym typeface="UniversalMath1 BT" pitchFamily="18" charset="2"/>
                  </a:rPr>
                  <a:t>) ::=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return</a:t>
                </a:r>
                <a:r>
                  <a:rPr lang="en-US" altLang="zh-TW" sz="2400" dirty="0">
                    <a:sym typeface="UniversalMath1 BT" pitchFamily="18" charset="2"/>
                  </a:rPr>
                  <a:t> a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SparseMatrix</a:t>
                </a:r>
                <a:r>
                  <a:rPr lang="en-US" altLang="zh-TW" sz="2400" dirty="0">
                    <a:sym typeface="UniversalMath1 BT" pitchFamily="18" charset="2"/>
                  </a:rPr>
                  <a:t> that can hold up to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maxItems</a:t>
                </a:r>
                <a:r>
                  <a:rPr lang="en-US" altLang="zh-TW" sz="2400" dirty="0">
                    <a:sym typeface="UniversalMath1 BT" pitchFamily="18" charset="2"/>
                  </a:rPr>
                  <a:t> =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maxRow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×</m:t>
                    </m:r>
                  </m:oMath>
                </a14:m>
                <a:r>
                  <a:rPr lang="en-US" altLang="zh-TW" sz="2400" i="1" dirty="0">
                    <a:sym typeface="UniversalMath1 BT" pitchFamily="18" charset="2"/>
                  </a:rPr>
                  <a:t> maxCol</a:t>
                </a:r>
                <a:r>
                  <a:rPr lang="en-US" altLang="zh-TW" sz="2400" dirty="0">
                    <a:sym typeface="UniversalMath1 BT" pitchFamily="18" charset="2"/>
                  </a:rPr>
                  <a:t> and 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whose maximum row size is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maxRow</a:t>
                </a:r>
                <a:r>
                  <a:rPr lang="en-US" altLang="zh-TW" sz="2400" dirty="0">
                    <a:sym typeface="UniversalMath1 BT" pitchFamily="18" charset="2"/>
                  </a:rPr>
                  <a:t> and 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whose maximum  column size is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maxCol</a:t>
                </a:r>
                <a:r>
                  <a:rPr lang="en-US" altLang="zh-TW" sz="2400" i="1" dirty="0">
                    <a:sym typeface="UniversalMath1 BT" pitchFamily="18" charset="2"/>
                  </a:rPr>
                  <a:t>.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32773" name="Rectangle 5">
                <a:extLst>
                  <a:ext uri="{FF2B5EF4-FFF2-40B4-BE49-F238E27FC236}">
                    <a16:creationId xmlns:a16="http://schemas.microsoft.com/office/drawing/2014/main" id="{A2F3C7DF-535E-E54C-883A-FADE4CC75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1263352"/>
                <a:ext cx="7848600" cy="5334000"/>
              </a:xfrm>
              <a:blipFill>
                <a:blip r:embed="rId2"/>
                <a:stretch>
                  <a:fillRect l="-1294" t="-3088" r="-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4" name="Text Box 6">
            <a:extLst>
              <a:ext uri="{FF2B5EF4-FFF2-40B4-BE49-F238E27FC236}">
                <a16:creationId xmlns:a16="http://schemas.microsoft.com/office/drawing/2014/main" id="{DDDC4D3F-0F4F-B048-B176-1A5BBD78E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2336" y="476672"/>
            <a:ext cx="4519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accent2"/>
                </a:solidFill>
              </a:rPr>
              <a:t>Sparse Matrix Abstract Data Type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F9B1BCB1-5086-9448-A293-ADBDFE10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DCFC412E-BC73-ED41-90F8-90DC99BA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C635-A1E3-F245-B9FD-DE105F4198A2}" type="slidenum">
              <a:rPr lang="en-US" altLang="zh-TW"/>
              <a:pPr/>
              <a:t>33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2">
                <a:extLst>
                  <a:ext uri="{FF2B5EF4-FFF2-40B4-BE49-F238E27FC236}">
                    <a16:creationId xmlns:a16="http://schemas.microsoft.com/office/drawing/2014/main" id="{B7AA7E50-2BBD-3248-952F-17E70A70791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66800" y="228600"/>
                <a:ext cx="8077200" cy="5943600"/>
              </a:xfrm>
            </p:spPr>
            <p:txBody>
              <a:bodyPr/>
              <a:lstStyle/>
              <a:p>
                <a:r>
                  <a:rPr lang="en-US" altLang="zh-TW" sz="2400" i="1" dirty="0"/>
                  <a:t>SparseMatrix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3300"/>
                    </a:solidFill>
                  </a:rPr>
                  <a:t>Transpose</a:t>
                </a:r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a</a:t>
                </a:r>
                <a:r>
                  <a:rPr lang="en-US" altLang="zh-TW" sz="2400" dirty="0"/>
                  <a:t>) ::=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</a:t>
                </a:r>
                <a:r>
                  <a:rPr lang="en-US" altLang="zh-TW" sz="2400" b="1" dirty="0"/>
                  <a:t>return </a:t>
                </a:r>
                <a:r>
                  <a:rPr lang="en-US" altLang="zh-TW" sz="2400" dirty="0"/>
                  <a:t>the matrix produced by interchanging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the row and column value of every triple.</a:t>
                </a:r>
                <a:br>
                  <a:rPr lang="en-US" altLang="zh-TW" sz="2400" dirty="0"/>
                </a:br>
                <a:r>
                  <a:rPr lang="en-US" altLang="zh-TW" sz="2400" i="1" dirty="0" err="1"/>
                  <a:t>SparseMatrix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3300"/>
                    </a:solidFill>
                  </a:rPr>
                  <a:t>Add</a:t>
                </a:r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a, b</a:t>
                </a:r>
                <a:r>
                  <a:rPr lang="en-US" altLang="zh-TW" sz="2400" dirty="0"/>
                  <a:t>) ::=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:r>
                  <a:rPr lang="en-US" altLang="zh-TW" sz="2400" b="1" dirty="0"/>
                  <a:t>if</a:t>
                </a:r>
                <a:r>
                  <a:rPr lang="en-US" altLang="zh-TW" sz="2400" dirty="0"/>
                  <a:t> the dimensions of a and b are the same  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:r>
                  <a:rPr lang="en-US" altLang="zh-TW" sz="2400" b="1" dirty="0"/>
                  <a:t>return</a:t>
                </a:r>
                <a:r>
                  <a:rPr lang="en-US" altLang="zh-TW" sz="2400" dirty="0"/>
                  <a:t> the matrix produced by adding  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corresponding items, namely those with  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identical </a:t>
                </a:r>
                <a:r>
                  <a:rPr lang="en-US" altLang="zh-TW" sz="2400" i="1" dirty="0"/>
                  <a:t>row</a:t>
                </a:r>
                <a:r>
                  <a:rPr lang="en-US" altLang="zh-TW" sz="2400" dirty="0"/>
                  <a:t> and</a:t>
                </a:r>
                <a:r>
                  <a:rPr lang="en-US" altLang="zh-TW" sz="2400" i="1" dirty="0"/>
                  <a:t> column</a:t>
                </a:r>
                <a:r>
                  <a:rPr lang="en-US" altLang="zh-TW" sz="2400" dirty="0"/>
                  <a:t> values.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:r>
                  <a:rPr lang="en-US" altLang="zh-TW" sz="2400" b="1" dirty="0"/>
                  <a:t>else return</a:t>
                </a:r>
                <a:r>
                  <a:rPr lang="en-US" altLang="zh-TW" sz="2400" dirty="0"/>
                  <a:t> error</a:t>
                </a:r>
                <a:br>
                  <a:rPr lang="en-US" altLang="zh-TW" sz="2400" dirty="0"/>
                </a:br>
                <a:r>
                  <a:rPr lang="en-US" altLang="zh-TW" sz="2400" i="1" dirty="0" err="1"/>
                  <a:t>SparseMatrix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3300"/>
                    </a:solidFill>
                  </a:rPr>
                  <a:t>Multiply</a:t>
                </a:r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a, b</a:t>
                </a:r>
                <a:r>
                  <a:rPr lang="en-US" altLang="zh-TW" sz="2400" dirty="0"/>
                  <a:t>) ::=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:r>
                  <a:rPr lang="en-US" altLang="zh-TW" sz="2400" b="1" dirty="0"/>
                  <a:t>if </a:t>
                </a:r>
                <a:r>
                  <a:rPr lang="en-US" altLang="zh-TW" sz="2400" dirty="0"/>
                  <a:t>number of columns in a equals number of  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rows in </a:t>
                </a:r>
                <a:r>
                  <a:rPr lang="en-US" altLang="zh-TW" sz="2400" b="1" dirty="0"/>
                  <a:t>b</a:t>
                </a:r>
                <a:br>
                  <a:rPr lang="en-US" altLang="zh-TW" sz="2400" b="1" dirty="0"/>
                </a:br>
                <a:r>
                  <a:rPr lang="en-US" altLang="zh-TW" sz="2400" b="1" dirty="0"/>
                  <a:t>                            return</a:t>
                </a:r>
                <a:r>
                  <a:rPr lang="en-US" altLang="zh-TW" sz="2400" dirty="0"/>
                  <a:t> the matrix </a:t>
                </a:r>
                <a:r>
                  <a:rPr lang="en-US" altLang="zh-TW" sz="2400" i="1" dirty="0"/>
                  <a:t>d</a:t>
                </a:r>
                <a:r>
                  <a:rPr lang="en-US" altLang="zh-TW" sz="2400" dirty="0"/>
                  <a:t> produced by multiplying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a by</a:t>
                </a:r>
                <a:r>
                  <a:rPr lang="en-US" altLang="zh-TW" sz="2400" i="1" dirty="0"/>
                  <a:t> b</a:t>
                </a:r>
                <a:r>
                  <a:rPr lang="en-US" altLang="zh-TW" sz="2400" dirty="0"/>
                  <a:t> according to the formula: </a:t>
                </a:r>
                <a:r>
                  <a:rPr lang="en-US" altLang="zh-TW" sz="2400" i="1" dirty="0"/>
                  <a:t>d</a:t>
                </a:r>
                <a:r>
                  <a:rPr lang="en-US" altLang="zh-TW" sz="2400" dirty="0"/>
                  <a:t> [</a:t>
                </a:r>
                <a:r>
                  <a:rPr lang="en-US" altLang="zh-TW" sz="2400" i="1" dirty="0" err="1"/>
                  <a:t>i</a:t>
                </a:r>
                <a:r>
                  <a:rPr lang="en-US" altLang="zh-TW" sz="2400" dirty="0"/>
                  <a:t>] [</a:t>
                </a:r>
                <a:r>
                  <a:rPr lang="en-US" altLang="zh-TW" sz="2400" i="1" dirty="0"/>
                  <a:t>j</a:t>
                </a:r>
                <a:r>
                  <a:rPr lang="en-US" altLang="zh-TW" sz="2400" dirty="0"/>
                  <a:t>] =</a:t>
                </a:r>
                <a:br>
                  <a:rPr lang="en-US" altLang="zh-TW" sz="2400" dirty="0"/>
                </a:br>
                <a:r>
                  <a:rPr lang="en-US" altLang="zh-TW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∑</m:t>
                    </m:r>
                  </m:oMath>
                </a14:m>
                <a:r>
                  <a:rPr lang="en-US" altLang="zh-TW" sz="2400" dirty="0">
                    <a:sym typeface="UniversalMath1 BT" pitchFamily="18" charset="2"/>
                  </a:rPr>
                  <a:t>(a[</a:t>
                </a:r>
                <a:r>
                  <a:rPr lang="en-US" altLang="zh-TW" sz="2400" dirty="0" err="1">
                    <a:sym typeface="UniversalMath1 BT" pitchFamily="18" charset="2"/>
                  </a:rPr>
                  <a:t>i</a:t>
                </a:r>
                <a:r>
                  <a:rPr lang="en-US" altLang="zh-TW" sz="2400" dirty="0">
                    <a:sym typeface="UniversalMath1 BT" pitchFamily="18" charset="2"/>
                  </a:rPr>
                  <a:t>][k]</a:t>
                </a:r>
                <a:r>
                  <a:rPr lang="en-US" altLang="zh-TW" sz="2400" i="1" dirty="0">
                    <a:sym typeface="UniversalMath1 BT" pitchFamily="18" charset="2"/>
                  </a:rPr>
                  <a:t>•</a:t>
                </a:r>
                <a:r>
                  <a:rPr lang="en-US" altLang="zh-TW" sz="2400" dirty="0">
                    <a:sym typeface="UniversalMath1 BT" pitchFamily="18" charset="2"/>
                  </a:rPr>
                  <a:t>b[k][j]) where </a:t>
                </a:r>
                <a:r>
                  <a:rPr lang="en-US" altLang="zh-TW" sz="2400" i="1" dirty="0">
                    <a:sym typeface="UniversalMath1 BT" pitchFamily="18" charset="2"/>
                  </a:rPr>
                  <a:t>d (</a:t>
                </a:r>
                <a:r>
                  <a:rPr lang="en-US" altLang="zh-TW" sz="2400" i="1" dirty="0" err="1">
                    <a:sym typeface="UniversalMath1 BT" pitchFamily="18" charset="2"/>
                  </a:rPr>
                  <a:t>i</a:t>
                </a:r>
                <a:r>
                  <a:rPr lang="en-US" altLang="zh-TW" sz="2400" i="1" dirty="0">
                    <a:sym typeface="UniversalMath1 BT" pitchFamily="18" charset="2"/>
                  </a:rPr>
                  <a:t>, j)</a:t>
                </a:r>
                <a:r>
                  <a:rPr lang="en-US" altLang="zh-TW" sz="2400" dirty="0">
                    <a:sym typeface="UniversalMath1 BT" pitchFamily="18" charset="2"/>
                  </a:rPr>
                  <a:t> is the </a:t>
                </a:r>
                <a:r>
                  <a:rPr lang="en-US" altLang="zh-TW" sz="2400" i="1" dirty="0">
                    <a:sym typeface="UniversalMath1 BT" pitchFamily="18" charset="2"/>
                  </a:rPr>
                  <a:t>(</a:t>
                </a:r>
                <a:r>
                  <a:rPr lang="en-US" altLang="zh-TW" sz="2400" i="1" dirty="0" err="1">
                    <a:sym typeface="UniversalMath1 BT" pitchFamily="18" charset="2"/>
                  </a:rPr>
                  <a:t>i,j</a:t>
                </a:r>
                <a:r>
                  <a:rPr lang="en-US" altLang="zh-TW" sz="2400" i="1" dirty="0">
                    <a:sym typeface="UniversalMath1 BT" pitchFamily="18" charset="2"/>
                  </a:rPr>
                  <a:t>)</a:t>
                </a:r>
                <a:r>
                  <a:rPr lang="en-US" altLang="zh-TW" sz="2400" dirty="0" err="1">
                    <a:sym typeface="UniversalMath1 BT" pitchFamily="18" charset="2"/>
                  </a:rPr>
                  <a:t>th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element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else return</a:t>
                </a:r>
                <a:r>
                  <a:rPr lang="en-US" altLang="zh-TW" sz="2400" dirty="0">
                    <a:sym typeface="UniversalMath1 BT" pitchFamily="18" charset="2"/>
                  </a:rPr>
                  <a:t> error.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34818" name="Rectangle 2">
                <a:extLst>
                  <a:ext uri="{FF2B5EF4-FFF2-40B4-BE49-F238E27FC236}">
                    <a16:creationId xmlns:a16="http://schemas.microsoft.com/office/drawing/2014/main" id="{B7AA7E50-2BBD-3248-952F-17E70A707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228600"/>
                <a:ext cx="8077200" cy="5943600"/>
              </a:xfrm>
              <a:blipFill>
                <a:blip r:embed="rId2"/>
                <a:stretch>
                  <a:fillRect l="-1258" t="-3625" b="-55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ext Box 3">
            <a:extLst>
              <a:ext uri="{FF2B5EF4-FFF2-40B4-BE49-F238E27FC236}">
                <a16:creationId xmlns:a16="http://schemas.microsoft.com/office/drawing/2014/main" id="{9B196AEF-755F-C844-85D6-D9413BFB4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6521450"/>
            <a:ext cx="45089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 ADT 2.3: </a:t>
            </a:r>
            <a:r>
              <a:rPr lang="en-US" altLang="zh-TW" sz="1600" u="sng" dirty="0"/>
              <a:t>Abstract data type </a:t>
            </a:r>
            <a:r>
              <a:rPr lang="en-US" altLang="zh-TW" sz="1600" u="sng" dirty="0" err="1"/>
              <a:t>SparseMatrix</a:t>
            </a:r>
            <a:r>
              <a:rPr lang="en-US" altLang="zh-TW" sz="1600" u="sng" dirty="0"/>
              <a:t> (p. 74)</a:t>
            </a:r>
            <a:endParaRPr lang="en-US" altLang="zh-TW" sz="1600" b="1" u="sng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BB975B39-1D0B-BD46-8C70-CEFF4916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AD91135-3EFA-D84C-9E53-1B9D1E2C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38DE-986C-EC4F-A079-CE56DDE64238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8149E23E-8FF7-C346-83EE-BF300CDD5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52574"/>
            <a:ext cx="63802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(1)	Represented by </a:t>
            </a:r>
            <a:r>
              <a:rPr lang="en-US" altLang="zh-TW" b="1" dirty="0">
                <a:solidFill>
                  <a:schemeClr val="tx2"/>
                </a:solidFill>
              </a:rPr>
              <a:t>a two-dimensional array</a:t>
            </a:r>
            <a:r>
              <a:rPr lang="en-US" altLang="zh-TW" dirty="0">
                <a:solidFill>
                  <a:schemeClr val="tx2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     	Sparse matrix wastes space.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896C0E7C-063C-8842-8E02-E0A3DDFE3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197947"/>
            <a:ext cx="7407275" cy="157486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82DC74B-C358-F348-9A38-981C523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0848"/>
            <a:ext cx="6992615" cy="2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70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BB975B39-1D0B-BD46-8C70-CEFF4916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AD91135-3EFA-D84C-9E53-1B9D1E2C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38DE-986C-EC4F-A079-CE56DDE64238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4BDB35D2-08E1-1248-A0A5-A163531307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1117005"/>
            <a:ext cx="7772400" cy="4876800"/>
          </a:xfrm>
        </p:spPr>
        <p:txBody>
          <a:bodyPr/>
          <a:lstStyle/>
          <a:p>
            <a:r>
              <a:rPr lang="en-US" altLang="zh-TW" sz="2400" dirty="0" err="1"/>
              <a:t>SparseMatrix</a:t>
            </a:r>
            <a:r>
              <a:rPr lang="en-US" altLang="zh-TW" sz="2400" dirty="0"/>
              <a:t> Create(</a:t>
            </a:r>
            <a:r>
              <a:rPr lang="en-US" altLang="zh-TW" sz="2400" dirty="0" err="1"/>
              <a:t>max_row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max_col</a:t>
            </a:r>
            <a:r>
              <a:rPr lang="en-US" altLang="zh-TW" sz="2400" dirty="0"/>
              <a:t>) ::=</a:t>
            </a:r>
            <a:br>
              <a:rPr lang="en-US" altLang="zh-TW" sz="2400" dirty="0"/>
            </a:br>
            <a:r>
              <a:rPr lang="en-US" altLang="zh-TW" sz="2400" dirty="0"/>
              <a:t> </a:t>
            </a:r>
            <a:br>
              <a:rPr lang="en-US" altLang="zh-TW" sz="2400" dirty="0"/>
            </a:br>
            <a:r>
              <a:rPr lang="en-US" altLang="zh-TW" sz="2400" dirty="0"/>
              <a:t>#define MAX_TERMS 101 /* </a:t>
            </a:r>
            <a:r>
              <a:rPr lang="en-US" altLang="zh-TW" sz="2000" dirty="0"/>
              <a:t>maximum number of terms +1</a:t>
            </a:r>
            <a:r>
              <a:rPr lang="en-US" altLang="zh-TW" sz="2400" dirty="0"/>
              <a:t>*/</a:t>
            </a:r>
            <a:br>
              <a:rPr lang="en-US" altLang="zh-TW" sz="2400" dirty="0"/>
            </a:br>
            <a:r>
              <a:rPr lang="en-US" altLang="zh-TW" sz="2400" dirty="0"/>
              <a:t>    typedef struct {</a:t>
            </a:r>
            <a:br>
              <a:rPr lang="en-US" altLang="zh-TW" sz="2400" dirty="0"/>
            </a:br>
            <a:r>
              <a:rPr lang="en-US" altLang="zh-TW" sz="2400" dirty="0"/>
              <a:t>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col;</a:t>
            </a:r>
            <a:br>
              <a:rPr lang="en-US" altLang="zh-TW" sz="2400" dirty="0"/>
            </a:br>
            <a:r>
              <a:rPr lang="en-US" altLang="zh-TW" sz="2400" dirty="0"/>
              <a:t>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row;</a:t>
            </a:r>
            <a:br>
              <a:rPr lang="en-US" altLang="zh-TW" sz="2400" dirty="0"/>
            </a:br>
            <a:r>
              <a:rPr lang="en-US" altLang="zh-TW" sz="2400" dirty="0"/>
              <a:t>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value;</a:t>
            </a:r>
            <a:br>
              <a:rPr lang="en-US" altLang="zh-TW" sz="2400" dirty="0"/>
            </a:br>
            <a:r>
              <a:rPr lang="en-US" altLang="zh-TW" sz="2400" dirty="0"/>
              <a:t>                 } term;</a:t>
            </a:r>
            <a:br>
              <a:rPr lang="en-US" altLang="zh-TW" sz="2400" dirty="0"/>
            </a:br>
            <a:r>
              <a:rPr lang="en-US" altLang="zh-TW" sz="2400" dirty="0"/>
              <a:t>    term a[MAX_TERMS]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FCA455B3-925D-2648-9874-437C94D7A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146205"/>
            <a:ext cx="82394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u="sng" dirty="0"/>
              <a:t>* (P.75)</a:t>
            </a:r>
          </a:p>
        </p:txBody>
      </p:sp>
      <p:sp>
        <p:nvSpPr>
          <p:cNvPr id="35844" name="Line 4">
            <a:extLst>
              <a:ext uri="{FF2B5EF4-FFF2-40B4-BE49-F238E27FC236}">
                <a16:creationId xmlns:a16="http://schemas.microsoft.com/office/drawing/2014/main" id="{4E772326-2A63-DB47-A585-60038EF838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9502" y="2996952"/>
            <a:ext cx="654906" cy="6522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8428A552-0C16-C540-BA32-7A7BB617C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291" y="3614291"/>
            <a:ext cx="2647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3300"/>
                </a:solidFill>
              </a:rPr>
              <a:t># of rows (columns)</a:t>
            </a:r>
          </a:p>
          <a:p>
            <a:pPr algn="ctr"/>
            <a:r>
              <a:rPr lang="en-US" altLang="zh-TW">
                <a:solidFill>
                  <a:srgbClr val="FF3300"/>
                </a:solidFill>
              </a:rPr>
              <a:t># of nonzero terms</a:t>
            </a:r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08BD819B-2F27-914F-92F5-4FD934BCC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903" y="3573016"/>
            <a:ext cx="2741613" cy="914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8149E23E-8FF7-C346-83EE-BF300CDD5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52574"/>
            <a:ext cx="74583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</a:rPr>
              <a:t>(1)	Represented by </a:t>
            </a:r>
            <a:r>
              <a:rPr lang="en-US" altLang="zh-TW" b="1" dirty="0">
                <a:solidFill>
                  <a:schemeClr val="tx2"/>
                </a:solidFill>
              </a:rPr>
              <a:t>a two-dimensional array</a:t>
            </a:r>
            <a:r>
              <a:rPr lang="en-US" altLang="zh-TW" dirty="0">
                <a:solidFill>
                  <a:schemeClr val="tx2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     	Sparse matrix wastes space.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(2)	Represented by </a:t>
            </a:r>
            <a:r>
              <a:rPr lang="en-US" altLang="zh-TW" b="1" dirty="0">
                <a:solidFill>
                  <a:schemeClr val="tx2"/>
                </a:solidFill>
              </a:rPr>
              <a:t>a one-dimensional array</a:t>
            </a:r>
            <a:r>
              <a:rPr lang="en-US" altLang="zh-TW" dirty="0">
                <a:solidFill>
                  <a:schemeClr val="tx2"/>
                </a:solidFill>
              </a:rPr>
              <a:t>.</a:t>
            </a:r>
            <a:br>
              <a:rPr lang="en-US" altLang="zh-TW" dirty="0">
                <a:solidFill>
                  <a:schemeClr val="tx2"/>
                </a:solidFill>
              </a:rPr>
            </a:br>
            <a:r>
              <a:rPr lang="en-US" altLang="zh-TW" dirty="0">
                <a:solidFill>
                  <a:schemeClr val="tx2"/>
                </a:solidFill>
              </a:rPr>
              <a:t>	Each element is characterized by </a:t>
            </a:r>
            <a:r>
              <a:rPr lang="en-US" altLang="zh-TW" dirty="0">
                <a:solidFill>
                  <a:srgbClr val="FF3300"/>
                </a:solidFill>
              </a:rPr>
              <a:t>&lt;row, col, value&gt;.</a:t>
            </a:r>
            <a:endParaRPr lang="en-US" altLang="zh-TW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896C0E7C-063C-8842-8E02-E0A3DDFE3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197947"/>
            <a:ext cx="7407275" cy="157486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頁尾版面配置區 2">
            <a:extLst>
              <a:ext uri="{FF2B5EF4-FFF2-40B4-BE49-F238E27FC236}">
                <a16:creationId xmlns:a16="http://schemas.microsoft.com/office/drawing/2014/main" id="{DCD20CBC-7015-0C4D-928A-79E28612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21" name="投影片編號版面配置區 3">
            <a:extLst>
              <a:ext uri="{FF2B5EF4-FFF2-40B4-BE49-F238E27FC236}">
                <a16:creationId xmlns:a16="http://schemas.microsoft.com/office/drawing/2014/main" id="{9774BDAA-ABFB-A54F-A70E-8D8BDBD8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2FAB-6D65-E245-A3E0-C64B7A55D632}" type="slidenum">
              <a:rPr lang="en-US" altLang="zh-TW"/>
              <a:pPr/>
              <a:t>36</a:t>
            </a:fld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5A6EB95-6C5D-1944-8821-A08F923ECC05}"/>
              </a:ext>
            </a:extLst>
          </p:cNvPr>
          <p:cNvGrpSpPr/>
          <p:nvPr/>
        </p:nvGrpSpPr>
        <p:grpSpPr>
          <a:xfrm>
            <a:off x="1477490" y="442782"/>
            <a:ext cx="8604500" cy="5686455"/>
            <a:chOff x="204538" y="404664"/>
            <a:chExt cx="8604500" cy="5686455"/>
          </a:xfrm>
        </p:grpSpPr>
        <p:sp>
          <p:nvSpPr>
            <p:cNvPr id="64516" name="Rectangle 4">
              <a:extLst>
                <a:ext uri="{FF2B5EF4-FFF2-40B4-BE49-F238E27FC236}">
                  <a16:creationId xmlns:a16="http://schemas.microsoft.com/office/drawing/2014/main" id="{D63C2048-A77C-8242-BBF3-1958E454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404664"/>
              <a:ext cx="7742238" cy="53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2400" dirty="0"/>
                <a:t>                  row col value</a:t>
              </a:r>
              <a:br>
                <a:rPr lang="en-US" altLang="zh-TW" sz="2400" dirty="0"/>
              </a:br>
              <a:br>
                <a:rPr lang="en-US" altLang="zh-TW" sz="2400" dirty="0"/>
              </a:br>
              <a:r>
                <a:rPr lang="en-US" altLang="zh-TW" sz="2400" dirty="0"/>
                <a:t>a[0]             6    6        8</a:t>
              </a:r>
              <a:br>
                <a:rPr lang="en-US" altLang="zh-TW" sz="2400" dirty="0"/>
              </a:br>
              <a:r>
                <a:rPr lang="en-US" altLang="zh-TW" sz="2400" dirty="0"/>
                <a:t>  [1]             0    0       15</a:t>
              </a:r>
              <a:br>
                <a:rPr lang="en-US" altLang="zh-TW" sz="2400" dirty="0"/>
              </a:br>
              <a:r>
                <a:rPr lang="en-US" altLang="zh-TW" sz="2400" dirty="0"/>
                <a:t>  [2]             0    3       22                    </a:t>
              </a:r>
              <a:br>
                <a:rPr lang="en-US" altLang="zh-TW" sz="2400" dirty="0"/>
              </a:br>
              <a:r>
                <a:rPr lang="en-US" altLang="zh-TW" sz="2400" dirty="0"/>
                <a:t>  [3]             0    5     -15</a:t>
              </a:r>
              <a:br>
                <a:rPr lang="en-US" altLang="zh-TW" sz="2400" dirty="0"/>
              </a:br>
              <a:r>
                <a:rPr lang="en-US" altLang="zh-TW" sz="2400" dirty="0"/>
                <a:t>  [4]             1    1       11</a:t>
              </a:r>
              <a:br>
                <a:rPr lang="en-US" altLang="zh-TW" sz="2400" dirty="0"/>
              </a:br>
              <a:r>
                <a:rPr lang="en-US" altLang="zh-TW" sz="2400" dirty="0"/>
                <a:t>  [5]             1    2         3</a:t>
              </a:r>
              <a:br>
                <a:rPr lang="en-US" altLang="zh-TW" sz="2400" dirty="0"/>
              </a:br>
              <a:r>
                <a:rPr lang="en-US" altLang="zh-TW" sz="2400" dirty="0"/>
                <a:t>  [6]             2    3       -6</a:t>
              </a:r>
              <a:br>
                <a:rPr lang="en-US" altLang="zh-TW" sz="2400" dirty="0"/>
              </a:br>
              <a:r>
                <a:rPr lang="en-US" altLang="zh-TW" sz="2400" dirty="0"/>
                <a:t>  [7]             4    0       91                  </a:t>
              </a:r>
              <a:br>
                <a:rPr lang="en-US" altLang="zh-TW" sz="2400" dirty="0"/>
              </a:br>
              <a:r>
                <a:rPr lang="en-US" altLang="zh-TW" sz="2400" dirty="0"/>
                <a:t>  [8]             5    2       28</a:t>
              </a:r>
            </a:p>
          </p:txBody>
        </p:sp>
        <p:sp>
          <p:nvSpPr>
            <p:cNvPr id="64517" name="Line 5">
              <a:extLst>
                <a:ext uri="{FF2B5EF4-FFF2-40B4-BE49-F238E27FC236}">
                  <a16:creationId xmlns:a16="http://schemas.microsoft.com/office/drawing/2014/main" id="{DC2B2E26-457C-A441-ABE5-2F8301D1E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1395264"/>
              <a:ext cx="2590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0" name="Text Box 8">
              <a:extLst>
                <a:ext uri="{FF2B5EF4-FFF2-40B4-BE49-F238E27FC236}">
                  <a16:creationId xmlns:a16="http://schemas.microsoft.com/office/drawing/2014/main" id="{C717862A-3931-2040-9452-ABB3F018C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38" y="5691009"/>
              <a:ext cx="710341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b="1" u="sng" dirty="0"/>
                <a:t>*Figure 2.5: </a:t>
              </a:r>
              <a:r>
                <a:rPr lang="en-US" altLang="zh-TW" sz="2000" u="sng" dirty="0"/>
                <a:t>Sparse matrix and its transpose stored as triples (p.75)</a:t>
              </a:r>
              <a:endParaRPr lang="en-US" altLang="zh-TW" b="1" u="sng" dirty="0"/>
            </a:p>
          </p:txBody>
        </p:sp>
        <p:sp>
          <p:nvSpPr>
            <p:cNvPr id="64522" name="Text Box 10">
              <a:extLst>
                <a:ext uri="{FF2B5EF4-FFF2-40B4-BE49-F238E27FC236}">
                  <a16:creationId xmlns:a16="http://schemas.microsoft.com/office/drawing/2014/main" id="{EA5F967C-2DC7-F943-86C9-9EA7B67A20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4335" y="5195245"/>
              <a:ext cx="40497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3300"/>
                  </a:solidFill>
                </a:rPr>
                <a:t>row, column in ascending order</a:t>
              </a:r>
            </a:p>
          </p:txBody>
        </p:sp>
        <p:sp>
          <p:nvSpPr>
            <p:cNvPr id="64523" name="Line 11">
              <a:extLst>
                <a:ext uri="{FF2B5EF4-FFF2-40B4-BE49-F238E27FC236}">
                  <a16:creationId xmlns:a16="http://schemas.microsoft.com/office/drawing/2014/main" id="{73531D98-1ABB-724B-B52B-EA91BD752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1471464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4" name="Line 12">
              <a:extLst>
                <a:ext uri="{FF2B5EF4-FFF2-40B4-BE49-F238E27FC236}">
                  <a16:creationId xmlns:a16="http://schemas.microsoft.com/office/drawing/2014/main" id="{D0358C96-E983-934E-8C93-3E39F0D95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1471464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5" name="Text Box 13">
              <a:extLst>
                <a:ext uri="{FF2B5EF4-FFF2-40B4-BE49-F238E27FC236}">
                  <a16:creationId xmlns:a16="http://schemas.microsoft.com/office/drawing/2014/main" id="{B1D321A3-B927-0B49-ACBD-16BC4015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1319064"/>
              <a:ext cx="22336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FF3300"/>
                  </a:solidFill>
                </a:rPr>
                <a:t># of rows (columns)</a:t>
              </a:r>
              <a:endParaRPr lang="en-US" altLang="zh-TW" dirty="0"/>
            </a:p>
          </p:txBody>
        </p:sp>
        <p:sp>
          <p:nvSpPr>
            <p:cNvPr id="64526" name="Line 14">
              <a:extLst>
                <a:ext uri="{FF2B5EF4-FFF2-40B4-BE49-F238E27FC236}">
                  <a16:creationId xmlns:a16="http://schemas.microsoft.com/office/drawing/2014/main" id="{BB6A0D24-DD70-5B43-B05C-432BF80F3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400" y="1623864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7" name="Line 15">
              <a:extLst>
                <a:ext uri="{FF2B5EF4-FFF2-40B4-BE49-F238E27FC236}">
                  <a16:creationId xmlns:a16="http://schemas.microsoft.com/office/drawing/2014/main" id="{244F8F28-AF87-F44F-B5FC-19E21402E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400" y="1623864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528" name="Text Box 16">
              <a:extLst>
                <a:ext uri="{FF2B5EF4-FFF2-40B4-BE49-F238E27FC236}">
                  <a16:creationId xmlns:a16="http://schemas.microsoft.com/office/drawing/2014/main" id="{69793CEA-FE7A-7649-B4C8-221E1AE91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3725" y="1561952"/>
              <a:ext cx="20923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FF3300"/>
                  </a:solidFill>
                </a:rPr>
                <a:t># of nonzero terms</a:t>
              </a:r>
              <a:endParaRPr lang="en-US" altLang="zh-TW" sz="2000" dirty="0"/>
            </a:p>
          </p:txBody>
        </p:sp>
        <p:sp>
          <p:nvSpPr>
            <p:cNvPr id="64531" name="Line 19">
              <a:extLst>
                <a:ext uri="{FF2B5EF4-FFF2-40B4-BE49-F238E27FC236}">
                  <a16:creationId xmlns:a16="http://schemas.microsoft.com/office/drawing/2014/main" id="{CC353F50-ACAD-7F45-A008-E40A75A29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1700064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" name="Text Box 3">
            <a:extLst>
              <a:ext uri="{FF2B5EF4-FFF2-40B4-BE49-F238E27FC236}">
                <a16:creationId xmlns:a16="http://schemas.microsoft.com/office/drawing/2014/main" id="{7EE11157-B201-0946-A7D1-75BC28B0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620" y="171450"/>
            <a:ext cx="67986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Represented by a one-dimensional array</a:t>
            </a:r>
            <a:endParaRPr lang="en-US" altLang="zh-TW" sz="3200" dirty="0">
              <a:solidFill>
                <a:schemeClr val="tx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F7A571-1F5F-3846-A780-58778490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246" y="2487881"/>
            <a:ext cx="3186435" cy="243288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6A0B91B4-6119-A140-BA66-3E14D707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6E0B971-0043-9749-8329-F7D57DBE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F6F8-E685-5E49-8D67-7C8DCFC83B41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86A62D49-BEE9-A44F-AE9D-5495AF3F7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171450"/>
            <a:ext cx="3346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/>
              <a:t>Transpose a Matrix</a:t>
            </a:r>
            <a:endParaRPr lang="en-US" altLang="zh-TW" sz="3200">
              <a:solidFill>
                <a:schemeClr val="tx2"/>
              </a:solidFill>
            </a:endParaRP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03358367-09FE-A947-93E8-F003519AE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764704"/>
            <a:ext cx="774122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(1) for each </a:t>
            </a:r>
            <a:r>
              <a:rPr lang="en-US" altLang="zh-TW" dirty="0">
                <a:solidFill>
                  <a:srgbClr val="FF3300"/>
                </a:solidFill>
              </a:rPr>
              <a:t>row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            take element &lt;</a:t>
            </a:r>
            <a:r>
              <a:rPr lang="en-US" altLang="zh-TW" dirty="0" err="1"/>
              <a:t>i</a:t>
            </a:r>
            <a:r>
              <a:rPr lang="en-US" altLang="zh-TW" dirty="0"/>
              <a:t>, j, value&gt; and store it </a:t>
            </a:r>
            <a:br>
              <a:rPr lang="en-US" altLang="zh-TW" dirty="0"/>
            </a:br>
            <a:r>
              <a:rPr lang="en-US" altLang="zh-TW" dirty="0"/>
              <a:t>            in element &lt;j, </a:t>
            </a:r>
            <a:r>
              <a:rPr lang="en-US" altLang="zh-TW" dirty="0" err="1"/>
              <a:t>i</a:t>
            </a:r>
            <a:r>
              <a:rPr lang="en-US" altLang="zh-TW" dirty="0"/>
              <a:t>, value&gt; of the transpose.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difficulty: </a:t>
            </a:r>
            <a:r>
              <a:rPr lang="en-US" altLang="zh-TW" dirty="0">
                <a:solidFill>
                  <a:schemeClr val="accent2"/>
                </a:solidFill>
              </a:rPr>
              <a:t>where to put &lt;j, </a:t>
            </a:r>
            <a:r>
              <a:rPr lang="en-US" altLang="zh-TW" dirty="0" err="1">
                <a:solidFill>
                  <a:schemeClr val="accent2"/>
                </a:solidFill>
              </a:rPr>
              <a:t>i</a:t>
            </a:r>
            <a:r>
              <a:rPr lang="en-US" altLang="zh-TW" dirty="0">
                <a:solidFill>
                  <a:schemeClr val="accent2"/>
                </a:solidFill>
              </a:rPr>
              <a:t>, value&gt;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 	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  ====&gt;  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22)  ====&gt;  (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22)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-15) ====&gt;  (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-15)</a:t>
            </a:r>
          </a:p>
          <a:p>
            <a:r>
              <a:rPr lang="en-US" altLang="zh-TW" dirty="0"/>
              <a:t>	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 ====&gt; 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Hard to find the </a:t>
            </a:r>
            <a:r>
              <a:rPr lang="en-US" altLang="zh-TW" b="1" dirty="0">
                <a:solidFill>
                  <a:srgbClr val="00B050"/>
                </a:solidFill>
              </a:rPr>
              <a:t>next</a:t>
            </a:r>
            <a:r>
              <a:rPr lang="en-US" altLang="zh-TW" dirty="0">
                <a:solidFill>
                  <a:srgbClr val="00B050"/>
                </a:solidFill>
              </a:rPr>
              <a:t> element in the same row after transpose</a:t>
            </a:r>
          </a:p>
          <a:p>
            <a:endParaRPr lang="en-US" altLang="zh-TW" dirty="0"/>
          </a:p>
          <a:p>
            <a:r>
              <a:rPr lang="en-US" altLang="zh-TW" dirty="0"/>
              <a:t>(2) Sort the array according to the row index and column</a:t>
            </a:r>
          </a:p>
          <a:p>
            <a:r>
              <a:rPr lang="en-US" altLang="zh-TW" dirty="0"/>
              <a:t>     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/>
              <a:t>O (elements * log elements)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6A0B91B4-6119-A140-BA66-3E14D707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6E0B971-0043-9749-8329-F7D57DBE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F6F8-E685-5E49-8D67-7C8DCFC83B41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86A62D49-BEE9-A44F-AE9D-5495AF3F7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171450"/>
            <a:ext cx="3346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/>
              <a:t>Transpose a Matrix</a:t>
            </a:r>
            <a:endParaRPr lang="en-US" altLang="zh-TW" sz="3200">
              <a:solidFill>
                <a:schemeClr val="tx2"/>
              </a:solidFill>
            </a:endParaRP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03358367-09FE-A947-93E8-F003519AE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764704"/>
            <a:ext cx="770595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(1) for each </a:t>
            </a:r>
            <a:r>
              <a:rPr lang="en-US" altLang="zh-TW" dirty="0">
                <a:solidFill>
                  <a:srgbClr val="FF3300"/>
                </a:solidFill>
              </a:rPr>
              <a:t>row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            take element &lt;</a:t>
            </a:r>
            <a:r>
              <a:rPr lang="en-US" altLang="zh-TW" dirty="0" err="1"/>
              <a:t>i</a:t>
            </a:r>
            <a:r>
              <a:rPr lang="en-US" altLang="zh-TW" dirty="0"/>
              <a:t>, j, value&gt; and store it </a:t>
            </a:r>
            <a:br>
              <a:rPr lang="en-US" altLang="zh-TW" dirty="0"/>
            </a:br>
            <a:r>
              <a:rPr lang="en-US" altLang="zh-TW" dirty="0"/>
              <a:t>            in element &lt;j, </a:t>
            </a:r>
            <a:r>
              <a:rPr lang="en-US" altLang="zh-TW" dirty="0" err="1"/>
              <a:t>i</a:t>
            </a:r>
            <a:r>
              <a:rPr lang="en-US" altLang="zh-TW" dirty="0"/>
              <a:t>, value&gt; of the transpose.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difficulty: </a:t>
            </a:r>
            <a:r>
              <a:rPr lang="en-US" altLang="zh-TW" dirty="0">
                <a:solidFill>
                  <a:schemeClr val="accent2"/>
                </a:solidFill>
              </a:rPr>
              <a:t>where to put &lt;j, </a:t>
            </a:r>
            <a:r>
              <a:rPr lang="en-US" altLang="zh-TW" dirty="0" err="1">
                <a:solidFill>
                  <a:schemeClr val="accent2"/>
                </a:solidFill>
              </a:rPr>
              <a:t>i</a:t>
            </a:r>
            <a:r>
              <a:rPr lang="en-US" altLang="zh-TW" dirty="0">
                <a:solidFill>
                  <a:schemeClr val="accent2"/>
                </a:solidFill>
              </a:rPr>
              <a:t>, value&gt;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 	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  ====&gt;  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22)  ====&gt;  (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22)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-15) ====&gt;  (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-15)</a:t>
            </a:r>
          </a:p>
          <a:p>
            <a:r>
              <a:rPr lang="en-US" altLang="zh-TW" dirty="0"/>
              <a:t>	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 ====&gt; 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Hard to find the </a:t>
            </a:r>
            <a:r>
              <a:rPr lang="en-US" altLang="zh-TW" b="1" dirty="0">
                <a:solidFill>
                  <a:srgbClr val="00B050"/>
                </a:solidFill>
              </a:rPr>
              <a:t>next</a:t>
            </a:r>
            <a:r>
              <a:rPr lang="en-US" altLang="zh-TW" dirty="0">
                <a:solidFill>
                  <a:srgbClr val="00B050"/>
                </a:solidFill>
              </a:rPr>
              <a:t> element in the same row after transpose</a:t>
            </a:r>
          </a:p>
          <a:p>
            <a:endParaRPr lang="en-US" altLang="zh-TW" dirty="0"/>
          </a:p>
          <a:p>
            <a:r>
              <a:rPr lang="en-US" altLang="zh-TW" dirty="0"/>
              <a:t>(2) Sort the array according to the row index and column</a:t>
            </a:r>
          </a:p>
          <a:p>
            <a:r>
              <a:rPr lang="en-US" altLang="zh-TW" dirty="0"/>
              <a:t>     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/>
              <a:t>O (elements * log elements) </a:t>
            </a:r>
            <a:r>
              <a:rPr lang="zh-CN" altLang="en-US" dirty="0"/>
              <a:t>殺雞用牛刀？</a:t>
            </a:r>
            <a:endParaRPr lang="en-US" altLang="zh-TW" dirty="0"/>
          </a:p>
          <a:p>
            <a:r>
              <a:rPr lang="en-US" altLang="zh-TW" dirty="0">
                <a:sym typeface="Wingdings" pitchFamily="2" charset="2"/>
              </a:rPr>
              <a:t> </a:t>
            </a:r>
            <a:r>
              <a:rPr lang="zh-TW" altLang="en-US" dirty="0">
                <a:sym typeface="Wingdings" pitchFamily="2" charset="2"/>
              </a:rPr>
              <a:t>     </a:t>
            </a:r>
            <a:r>
              <a:rPr lang="en-US" altLang="zh-TW" dirty="0">
                <a:sym typeface="Wingdings" pitchFamily="2" charset="2"/>
              </a:rPr>
              <a:t> Is it possible to be faster?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24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6A0B91B4-6119-A140-BA66-3E14D707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6E0B971-0043-9749-8329-F7D57DBE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F6F8-E685-5E49-8D67-7C8DCFC83B41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86A62D49-BEE9-A44F-AE9D-5495AF3F7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171450"/>
            <a:ext cx="3346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/>
              <a:t>Transpose a Matrix</a:t>
            </a:r>
            <a:endParaRPr lang="en-US" altLang="zh-TW" sz="3200">
              <a:solidFill>
                <a:schemeClr val="tx2"/>
              </a:solidFill>
            </a:endParaRP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03358367-09FE-A947-93E8-F003519AE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052736"/>
            <a:ext cx="770595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(1) for each </a:t>
            </a:r>
            <a:r>
              <a:rPr lang="en-US" altLang="zh-TW" dirty="0">
                <a:solidFill>
                  <a:srgbClr val="FF3300"/>
                </a:solidFill>
              </a:rPr>
              <a:t>row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            take element &lt;</a:t>
            </a:r>
            <a:r>
              <a:rPr lang="en-US" altLang="zh-TW" dirty="0" err="1"/>
              <a:t>i</a:t>
            </a:r>
            <a:r>
              <a:rPr lang="en-US" altLang="zh-TW" dirty="0"/>
              <a:t>, j, value&gt; and store it </a:t>
            </a:r>
            <a:br>
              <a:rPr lang="en-US" altLang="zh-TW" dirty="0"/>
            </a:br>
            <a:r>
              <a:rPr lang="en-US" altLang="zh-TW" dirty="0"/>
              <a:t>            in element &lt;j, </a:t>
            </a:r>
            <a:r>
              <a:rPr lang="en-US" altLang="zh-TW" dirty="0" err="1"/>
              <a:t>i</a:t>
            </a:r>
            <a:r>
              <a:rPr lang="en-US" altLang="zh-TW" dirty="0"/>
              <a:t>, value&gt; of the transpose.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difficulty: </a:t>
            </a:r>
            <a:r>
              <a:rPr lang="en-US" altLang="zh-TW" dirty="0">
                <a:solidFill>
                  <a:schemeClr val="accent2"/>
                </a:solidFill>
              </a:rPr>
              <a:t>where to put &lt;j, </a:t>
            </a:r>
            <a:r>
              <a:rPr lang="en-US" altLang="zh-TW" dirty="0" err="1">
                <a:solidFill>
                  <a:schemeClr val="accent2"/>
                </a:solidFill>
              </a:rPr>
              <a:t>i</a:t>
            </a:r>
            <a:r>
              <a:rPr lang="en-US" altLang="zh-TW" dirty="0">
                <a:solidFill>
                  <a:schemeClr val="accent2"/>
                </a:solidFill>
              </a:rPr>
              <a:t>, value&gt;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 	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  ====&gt;  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15)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22)  ====&gt;  (</a:t>
            </a:r>
            <a:r>
              <a:rPr lang="en-US" altLang="zh-TW" dirty="0">
                <a:solidFill>
                  <a:srgbClr val="FF3300"/>
                </a:solidFill>
              </a:rPr>
              <a:t>3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22)</a:t>
            </a:r>
          </a:p>
          <a:p>
            <a:r>
              <a:rPr lang="en-US" altLang="zh-TW" dirty="0"/>
              <a:t>     	(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-15) ====&gt;  (</a:t>
            </a:r>
            <a:r>
              <a:rPr lang="en-US" altLang="zh-TW" dirty="0">
                <a:solidFill>
                  <a:srgbClr val="FF3300"/>
                </a:solidFill>
              </a:rPr>
              <a:t>5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0</a:t>
            </a:r>
            <a:r>
              <a:rPr lang="en-US" altLang="zh-TW" dirty="0"/>
              <a:t>, -15)</a:t>
            </a:r>
          </a:p>
          <a:p>
            <a:r>
              <a:rPr lang="en-US" altLang="zh-TW" dirty="0"/>
              <a:t>	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 ====&gt;  (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3300"/>
                </a:solidFill>
              </a:rPr>
              <a:t>1</a:t>
            </a:r>
            <a:r>
              <a:rPr lang="en-US" altLang="zh-TW" dirty="0"/>
              <a:t>, 11)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Hard to find the </a:t>
            </a:r>
            <a:r>
              <a:rPr lang="en-US" altLang="zh-TW" b="1" dirty="0">
                <a:solidFill>
                  <a:srgbClr val="00B050"/>
                </a:solidFill>
              </a:rPr>
              <a:t>next</a:t>
            </a:r>
            <a:r>
              <a:rPr lang="en-US" altLang="zh-TW" dirty="0">
                <a:solidFill>
                  <a:srgbClr val="00B050"/>
                </a:solidFill>
              </a:rPr>
              <a:t> element in the same row after transpose</a:t>
            </a:r>
          </a:p>
          <a:p>
            <a:endParaRPr lang="en-US" altLang="zh-TW" dirty="0"/>
          </a:p>
          <a:p>
            <a:r>
              <a:rPr lang="en-US" altLang="zh-TW" dirty="0"/>
              <a:t>(3) Third solution:</a:t>
            </a:r>
          </a:p>
          <a:p>
            <a:r>
              <a:rPr lang="en-US" altLang="zh-TW" dirty="0"/>
              <a:t>For all elements in </a:t>
            </a:r>
            <a:r>
              <a:rPr lang="en-US" altLang="zh-TW" dirty="0">
                <a:solidFill>
                  <a:srgbClr val="FF3300"/>
                </a:solidFill>
              </a:rPr>
              <a:t>column</a:t>
            </a:r>
            <a:r>
              <a:rPr lang="en-US" altLang="zh-TW" dirty="0"/>
              <a:t> j, </a:t>
            </a:r>
          </a:p>
          <a:p>
            <a:r>
              <a:rPr lang="en-US" altLang="zh-TW" dirty="0"/>
              <a:t>	place element &lt;</a:t>
            </a:r>
            <a:r>
              <a:rPr lang="en-US" altLang="zh-TW" dirty="0" err="1"/>
              <a:t>i</a:t>
            </a:r>
            <a:r>
              <a:rPr lang="en-US" altLang="zh-TW" dirty="0"/>
              <a:t>, j, value&gt; in element &lt;j, </a:t>
            </a:r>
            <a:r>
              <a:rPr lang="en-US" altLang="zh-TW" dirty="0" err="1"/>
              <a:t>i</a:t>
            </a:r>
            <a:r>
              <a:rPr lang="en-US" altLang="zh-TW" dirty="0"/>
              <a:t>, value&gt;</a:t>
            </a:r>
          </a:p>
        </p:txBody>
      </p:sp>
    </p:spTree>
    <p:extLst>
      <p:ext uri="{BB962C8B-B14F-4D97-AF65-F5344CB8AC3E}">
        <p14:creationId xmlns:p14="http://schemas.microsoft.com/office/powerpoint/2010/main" val="356448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57E890D-1B77-BF49-AC0A-E6EF6090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2ADCDA6-C530-3941-AF49-44DE88E4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299FE-8F4C-1E48-9167-815A9181E023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F7B1C27-5F6C-204B-8806-79A744D75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Arrays in C</a:t>
            </a:r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id="{4361A266-C767-674A-9A84-C1DE14761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447800"/>
            <a:ext cx="61055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int list[5], *plist[5];</a:t>
            </a:r>
          </a:p>
          <a:p>
            <a:endParaRPr lang="en-US" altLang="zh-TW"/>
          </a:p>
          <a:p>
            <a:r>
              <a:rPr lang="en-US" altLang="zh-TW"/>
              <a:t>list[5]: 	five integers</a:t>
            </a:r>
          </a:p>
          <a:p>
            <a:r>
              <a:rPr lang="en-US" altLang="zh-TW"/>
              <a:t>           	list[0], list[1], list[2], list[3], list[4]</a:t>
            </a:r>
          </a:p>
          <a:p>
            <a:r>
              <a:rPr lang="en-US" altLang="zh-TW"/>
              <a:t>*plist[5]: five pointers to integers</a:t>
            </a:r>
          </a:p>
          <a:p>
            <a:r>
              <a:rPr lang="en-US" altLang="zh-TW"/>
              <a:t>	plist[0], plist[1], plist[2], plist[3], plist[4]</a:t>
            </a:r>
          </a:p>
          <a:p>
            <a:endParaRPr lang="en-US" altLang="zh-TW"/>
          </a:p>
          <a:p>
            <a:r>
              <a:rPr lang="en-US" altLang="zh-TW" b="1"/>
              <a:t>implementation of 1-D array</a:t>
            </a:r>
            <a:endParaRPr lang="en-US" altLang="zh-TW"/>
          </a:p>
          <a:p>
            <a:r>
              <a:rPr lang="en-US" altLang="zh-TW"/>
              <a:t>	list[0]		base address = </a:t>
            </a:r>
            <a:r>
              <a:rPr lang="en-US" altLang="zh-TW">
                <a:sym typeface="Symbol" pitchFamily="2" charset="2"/>
              </a:rPr>
              <a:t></a:t>
            </a:r>
          </a:p>
          <a:p>
            <a:r>
              <a:rPr lang="en-US" altLang="zh-TW">
                <a:sym typeface="Symbol" pitchFamily="2" charset="2"/>
              </a:rPr>
              <a:t>	list[1]	 	 + sizeof(int)</a:t>
            </a:r>
          </a:p>
          <a:p>
            <a:r>
              <a:rPr lang="en-US" altLang="zh-TW">
                <a:sym typeface="Symbol" pitchFamily="2" charset="2"/>
              </a:rPr>
              <a:t>	list[2]	 	 + 2*sizeof(int)</a:t>
            </a:r>
          </a:p>
          <a:p>
            <a:r>
              <a:rPr lang="en-US" altLang="zh-TW">
                <a:sym typeface="Symbol" pitchFamily="2" charset="2"/>
              </a:rPr>
              <a:t>	list[3]	 	 + 3*sizeof(int)</a:t>
            </a:r>
          </a:p>
          <a:p>
            <a:r>
              <a:rPr lang="en-US" altLang="zh-TW">
                <a:sym typeface="Symbol" pitchFamily="2" charset="2"/>
              </a:rPr>
              <a:t>	list[4]	 	 + 4*size(int)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頁尾版面配置區 2">
            <a:extLst>
              <a:ext uri="{FF2B5EF4-FFF2-40B4-BE49-F238E27FC236}">
                <a16:creationId xmlns:a16="http://schemas.microsoft.com/office/drawing/2014/main" id="{DCD20CBC-7015-0C4D-928A-79E28612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21" name="投影片編號版面配置區 3">
            <a:extLst>
              <a:ext uri="{FF2B5EF4-FFF2-40B4-BE49-F238E27FC236}">
                <a16:creationId xmlns:a16="http://schemas.microsoft.com/office/drawing/2014/main" id="{9774BDAA-ABFB-A54F-A70E-8D8BDBD8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2FAB-6D65-E245-A3E0-C64B7A55D632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D63C2048-A77C-8242-BBF3-1958E4545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04664"/>
            <a:ext cx="77422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400" dirty="0"/>
              <a:t>                  row col value                            row col value</a:t>
            </a:r>
            <a:br>
              <a:rPr lang="en-US" altLang="zh-TW" sz="2400" dirty="0"/>
            </a:br>
            <a:br>
              <a:rPr lang="en-US" altLang="zh-TW" sz="2400" dirty="0"/>
            </a:br>
            <a:r>
              <a:rPr lang="en-US" altLang="zh-TW" sz="2400" dirty="0"/>
              <a:t>a[0]             6    6        8                   b[0]      	6   6       8  </a:t>
            </a:r>
            <a:br>
              <a:rPr lang="en-US" altLang="zh-TW" sz="2400" dirty="0"/>
            </a:br>
            <a:r>
              <a:rPr lang="en-US" altLang="zh-TW" sz="2400" dirty="0"/>
              <a:t>  [1]             0    0       15                    [1]      	0   0     15       </a:t>
            </a:r>
            <a:br>
              <a:rPr lang="en-US" altLang="zh-TW" sz="2400" dirty="0"/>
            </a:br>
            <a:r>
              <a:rPr lang="en-US" altLang="zh-TW" sz="2400" dirty="0"/>
              <a:t>  [2]             0    3       22                    [2]      	0   4     91</a:t>
            </a:r>
            <a:br>
              <a:rPr lang="en-US" altLang="zh-TW" sz="2400" dirty="0"/>
            </a:br>
            <a:r>
              <a:rPr lang="en-US" altLang="zh-TW" sz="2400" dirty="0"/>
              <a:t>  [3]             0    5     -15                     [3]     	1   1     11</a:t>
            </a:r>
            <a:br>
              <a:rPr lang="en-US" altLang="zh-TW" sz="2400" dirty="0"/>
            </a:br>
            <a:r>
              <a:rPr lang="en-US" altLang="zh-TW" sz="2400" dirty="0"/>
              <a:t>  [4]             1    1       11                    [4]      	2   1       3</a:t>
            </a:r>
            <a:br>
              <a:rPr lang="en-US" altLang="zh-TW" sz="2400" dirty="0"/>
            </a:br>
            <a:r>
              <a:rPr lang="en-US" altLang="zh-TW" sz="2400" dirty="0"/>
              <a:t>  [5]             1    2         3                    [5]      	2   5     28 </a:t>
            </a:r>
            <a:br>
              <a:rPr lang="en-US" altLang="zh-TW" sz="2400" dirty="0"/>
            </a:br>
            <a:r>
              <a:rPr lang="en-US" altLang="zh-TW" sz="2400" dirty="0"/>
              <a:t>  [6]             2    3       -6                     [6]     	3   0    22 </a:t>
            </a:r>
            <a:br>
              <a:rPr lang="en-US" altLang="zh-TW" sz="2400" dirty="0"/>
            </a:br>
            <a:r>
              <a:rPr lang="en-US" altLang="zh-TW" sz="2400" dirty="0"/>
              <a:t>  [7]             4    0       91                    [7]      	3   2     -6 </a:t>
            </a:r>
            <a:br>
              <a:rPr lang="en-US" altLang="zh-TW" sz="2400" dirty="0"/>
            </a:br>
            <a:r>
              <a:rPr lang="en-US" altLang="zh-TW" sz="2400" dirty="0"/>
              <a:t>  [8]             5    2       28                    [8]      	5   0    -15  </a:t>
            </a: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DC2B2E26-457C-A441-ABE5-2F8301D1E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1395264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EB5F8EEA-E2D1-FC42-85DE-7F0C3E3812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395264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19" name="Text Box 7">
            <a:extLst>
              <a:ext uri="{FF2B5EF4-FFF2-40B4-BE49-F238E27FC236}">
                <a16:creationId xmlns:a16="http://schemas.microsoft.com/office/drawing/2014/main" id="{A3595D4D-7B04-8D4C-B2B5-7664808C5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060032"/>
            <a:ext cx="4611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(a)                                              (b)   </a:t>
            </a:r>
          </a:p>
        </p:txBody>
      </p:sp>
      <p:sp>
        <p:nvSpPr>
          <p:cNvPr id="64520" name="Text Box 8">
            <a:extLst>
              <a:ext uri="{FF2B5EF4-FFF2-40B4-BE49-F238E27FC236}">
                <a16:creationId xmlns:a16="http://schemas.microsoft.com/office/drawing/2014/main" id="{C717862A-3931-2040-9452-ABB3F018C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5765194"/>
            <a:ext cx="71034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u="sng" dirty="0"/>
              <a:t>*Figure 2.5: </a:t>
            </a:r>
            <a:r>
              <a:rPr lang="en-US" altLang="zh-TW" sz="2000" u="sng" dirty="0"/>
              <a:t>Sparse matrix and its transpose stored as triples (p.75)</a:t>
            </a:r>
            <a:endParaRPr lang="en-US" altLang="zh-TW" b="1" u="sng" dirty="0"/>
          </a:p>
        </p:txBody>
      </p:sp>
      <p:sp>
        <p:nvSpPr>
          <p:cNvPr id="64522" name="Text Box 10">
            <a:extLst>
              <a:ext uri="{FF2B5EF4-FFF2-40B4-BE49-F238E27FC236}">
                <a16:creationId xmlns:a16="http://schemas.microsoft.com/office/drawing/2014/main" id="{EA5F967C-2DC7-F943-86C9-9EA7B67A2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5373216"/>
            <a:ext cx="4049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row, column in ascending order</a:t>
            </a:r>
          </a:p>
        </p:txBody>
      </p:sp>
      <p:sp>
        <p:nvSpPr>
          <p:cNvPr id="64523" name="Line 11">
            <a:extLst>
              <a:ext uri="{FF2B5EF4-FFF2-40B4-BE49-F238E27FC236}">
                <a16:creationId xmlns:a16="http://schemas.microsoft.com/office/drawing/2014/main" id="{73531D98-1ABB-724B-B52B-EA91BD752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471464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4" name="Line 12">
            <a:extLst>
              <a:ext uri="{FF2B5EF4-FFF2-40B4-BE49-F238E27FC236}">
                <a16:creationId xmlns:a16="http://schemas.microsoft.com/office/drawing/2014/main" id="{D0358C96-E983-934E-8C93-3E39F0D95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471464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5" name="Text Box 13">
            <a:extLst>
              <a:ext uri="{FF2B5EF4-FFF2-40B4-BE49-F238E27FC236}">
                <a16:creationId xmlns:a16="http://schemas.microsoft.com/office/drawing/2014/main" id="{B1D321A3-B927-0B49-ACBD-16BC40155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319064"/>
            <a:ext cx="2233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3300"/>
                </a:solidFill>
              </a:rPr>
              <a:t># of rows (columns)</a:t>
            </a:r>
            <a:endParaRPr lang="en-US" altLang="zh-TW"/>
          </a:p>
        </p:txBody>
      </p:sp>
      <p:sp>
        <p:nvSpPr>
          <p:cNvPr id="64526" name="Line 14">
            <a:extLst>
              <a:ext uri="{FF2B5EF4-FFF2-40B4-BE49-F238E27FC236}">
                <a16:creationId xmlns:a16="http://schemas.microsoft.com/office/drawing/2014/main" id="{BB6A0D24-DD70-5B43-B05C-432BF80F3A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16238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7" name="Line 15">
            <a:extLst>
              <a:ext uri="{FF2B5EF4-FFF2-40B4-BE49-F238E27FC236}">
                <a16:creationId xmlns:a16="http://schemas.microsoft.com/office/drawing/2014/main" id="{244F8F28-AF87-F44F-B5FC-19E21402E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1623864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28" name="Text Box 16">
            <a:extLst>
              <a:ext uri="{FF2B5EF4-FFF2-40B4-BE49-F238E27FC236}">
                <a16:creationId xmlns:a16="http://schemas.microsoft.com/office/drawing/2014/main" id="{69793CEA-FE7A-7649-B4C8-221E1AE91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1561952"/>
            <a:ext cx="2092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3300"/>
                </a:solidFill>
              </a:rPr>
              <a:t># of nonzero terms</a:t>
            </a:r>
            <a:endParaRPr lang="en-US" altLang="zh-TW" sz="2000"/>
          </a:p>
        </p:txBody>
      </p:sp>
      <p:sp>
        <p:nvSpPr>
          <p:cNvPr id="64529" name="Line 17">
            <a:extLst>
              <a:ext uri="{FF2B5EF4-FFF2-40B4-BE49-F238E27FC236}">
                <a16:creationId xmlns:a16="http://schemas.microsoft.com/office/drawing/2014/main" id="{0C378643-703D-5B44-9CE6-D034BB4F3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528864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530" name="Text Box 18">
            <a:extLst>
              <a:ext uri="{FF2B5EF4-FFF2-40B4-BE49-F238E27FC236}">
                <a16:creationId xmlns:a16="http://schemas.microsoft.com/office/drawing/2014/main" id="{BA92DD79-BA28-6E4B-BD45-3C1D791E2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071664"/>
            <a:ext cx="1335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chemeClr val="tx2"/>
                </a:solidFill>
              </a:rPr>
              <a:t>transpose</a:t>
            </a:r>
          </a:p>
        </p:txBody>
      </p:sp>
      <p:sp>
        <p:nvSpPr>
          <p:cNvPr id="64531" name="Line 19">
            <a:extLst>
              <a:ext uri="{FF2B5EF4-FFF2-40B4-BE49-F238E27FC236}">
                <a16:creationId xmlns:a16="http://schemas.microsoft.com/office/drawing/2014/main" id="{CC353F50-ACAD-7F45-A008-E40A75A29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700064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7EE11157-B201-0946-A7D1-75BC28B0D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171450"/>
            <a:ext cx="3346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Transpose a Matrix</a:t>
            </a:r>
            <a:endParaRPr lang="en-US" altLang="zh-TW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8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9FE2C278-B011-7640-81A7-015A26F9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012FB685-557D-1349-8352-8B8D6916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EFD8-4B85-3542-91F8-8706F485B17A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7F548392-C1D2-0D40-9747-93093261D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457256" cy="5715000"/>
          </a:xfrm>
        </p:spPr>
        <p:txBody>
          <a:bodyPr/>
          <a:lstStyle/>
          <a:p>
            <a:r>
              <a:rPr lang="en-US" altLang="zh-TW" sz="2400" dirty="0"/>
              <a:t>void transpose (term a[], term b[])</a:t>
            </a:r>
            <a:br>
              <a:rPr lang="en-US" altLang="zh-TW" sz="2400" dirty="0"/>
            </a:br>
            <a:r>
              <a:rPr lang="en-US" altLang="zh-TW" sz="2400" dirty="0"/>
              <a:t>/* b is set to the transpose of a */</a:t>
            </a:r>
            <a:br>
              <a:rPr lang="en-US" altLang="zh-TW" sz="2400" dirty="0"/>
            </a:br>
            <a:r>
              <a:rPr lang="en-US" altLang="zh-TW" sz="2400" dirty="0"/>
              <a:t>{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n,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j, </a:t>
            </a:r>
            <a:r>
              <a:rPr lang="en-US" altLang="zh-TW" sz="2400" dirty="0" err="1"/>
              <a:t>currentb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n = a[0].value;  /* total number of elements */</a:t>
            </a:r>
            <a:br>
              <a:rPr lang="en-US" altLang="zh-TW" sz="2400" dirty="0"/>
            </a:br>
            <a:r>
              <a:rPr lang="en-US" altLang="zh-TW" sz="2400" dirty="0"/>
              <a:t>    b[0].row = a[0].col;  /* rows in b = columns in a */</a:t>
            </a:r>
            <a:br>
              <a:rPr lang="en-US" altLang="zh-TW" sz="2400" dirty="0"/>
            </a:br>
            <a:r>
              <a:rPr lang="en-US" altLang="zh-TW" sz="2400" dirty="0"/>
              <a:t>    b[0].col = a[0].row;  /*columns in b = rows in a */</a:t>
            </a:r>
            <a:br>
              <a:rPr lang="en-US" altLang="zh-TW" sz="2400" dirty="0"/>
            </a:br>
            <a:r>
              <a:rPr lang="en-US" altLang="zh-TW" sz="2400" dirty="0"/>
              <a:t>    b[0].value = n;</a:t>
            </a:r>
            <a:br>
              <a:rPr lang="en-US" altLang="zh-TW" sz="2400" dirty="0"/>
            </a:br>
            <a:r>
              <a:rPr lang="en-US" altLang="zh-TW" sz="2400" dirty="0"/>
              <a:t>    if (n &gt; 0) {                  /*non zero matrix */</a:t>
            </a: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400" dirty="0" err="1"/>
              <a:t>currentb</a:t>
            </a:r>
            <a:r>
              <a:rPr lang="en-US" altLang="zh-TW" sz="2400" dirty="0"/>
              <a:t> = 1;</a:t>
            </a: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400" b="1" dirty="0"/>
              <a:t>for (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 = 0; 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 &lt; a[0].col; 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   /* transpose by columns in a */</a:t>
            </a:r>
            <a:br>
              <a:rPr lang="en-US" altLang="zh-TW" sz="2400" dirty="0"/>
            </a:br>
            <a:r>
              <a:rPr lang="en-US" altLang="zh-TW" sz="2400" dirty="0"/>
              <a:t>              for( j = 1; j &lt;=  n; </a:t>
            </a:r>
            <a:r>
              <a:rPr lang="en-US" altLang="zh-TW" sz="2400" dirty="0" err="1"/>
              <a:t>j++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              /*  find elements from the current column */</a:t>
            </a:r>
            <a:br>
              <a:rPr lang="en-US" altLang="zh-TW" sz="2400" dirty="0"/>
            </a:br>
            <a:r>
              <a:rPr lang="en-US" altLang="zh-TW" sz="2400" dirty="0"/>
              <a:t>                    </a:t>
            </a:r>
            <a:r>
              <a:rPr lang="en-US" altLang="zh-TW" sz="2400" b="1" dirty="0"/>
              <a:t>if (a[j].col == 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) {</a:t>
            </a:r>
            <a:br>
              <a:rPr lang="en-US" altLang="zh-TW" sz="2400" dirty="0"/>
            </a:br>
            <a:r>
              <a:rPr lang="en-US" altLang="zh-TW" sz="2400" dirty="0"/>
              <a:t>                    /* element is in current column, add it to b */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2F082B7A-482B-974C-AA0A-10DB705465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4800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165AF37D-9792-5F4E-A20E-75FB69291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8006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1" name="Line 5">
            <a:extLst>
              <a:ext uri="{FF2B5EF4-FFF2-40B4-BE49-F238E27FC236}">
                <a16:creationId xmlns:a16="http://schemas.microsoft.com/office/drawing/2014/main" id="{0D3DC1EF-46B8-DC4E-80A5-05B5EBF764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3000" y="4114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2" name="Line 6">
            <a:extLst>
              <a:ext uri="{FF2B5EF4-FFF2-40B4-BE49-F238E27FC236}">
                <a16:creationId xmlns:a16="http://schemas.microsoft.com/office/drawing/2014/main" id="{BD2C5E80-2112-354A-B24B-04BC3278F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1148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F3BD52-84A6-E743-90B0-FCBAEA70EDDA}"/>
              </a:ext>
            </a:extLst>
          </p:cNvPr>
          <p:cNvSpPr txBox="1"/>
          <p:nvPr/>
        </p:nvSpPr>
        <p:spPr>
          <a:xfrm>
            <a:off x="5863711" y="3969603"/>
            <a:ext cx="3074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// Examine </a:t>
            </a:r>
            <a:r>
              <a:rPr lang="en-US" altLang="zh-TW" dirty="0">
                <a:solidFill>
                  <a:srgbClr val="FF0000"/>
                </a:solidFill>
              </a:rPr>
              <a:t>all </a:t>
            </a:r>
            <a:r>
              <a:rPr kumimoji="1" lang="en-US" altLang="zh-TW" dirty="0">
                <a:solidFill>
                  <a:srgbClr val="FF0000"/>
                </a:solidFill>
              </a:rPr>
              <a:t>elements</a:t>
            </a:r>
            <a:br>
              <a:rPr kumimoji="1" lang="en-US" altLang="zh-TW" dirty="0">
                <a:solidFill>
                  <a:srgbClr val="FF0000"/>
                </a:solidFill>
              </a:rPr>
            </a:br>
            <a:r>
              <a:rPr kumimoji="1" lang="en-US" altLang="zh-TW" dirty="0">
                <a:solidFill>
                  <a:srgbClr val="FF0000"/>
                </a:solidFill>
              </a:rPr>
              <a:t>to obtain the </a:t>
            </a:r>
            <a:r>
              <a:rPr kumimoji="1" lang="en-US" altLang="zh-TW" dirty="0" err="1">
                <a:solidFill>
                  <a:srgbClr val="FF0000"/>
                </a:solidFill>
              </a:rPr>
              <a:t>i-th</a:t>
            </a:r>
            <a:r>
              <a:rPr kumimoji="1" lang="en-US" altLang="zh-TW" dirty="0">
                <a:solidFill>
                  <a:srgbClr val="FF0000"/>
                </a:solidFill>
              </a:rPr>
              <a:t> Row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頁尾版面配置區 3">
            <a:extLst>
              <a:ext uri="{FF2B5EF4-FFF2-40B4-BE49-F238E27FC236}">
                <a16:creationId xmlns:a16="http://schemas.microsoft.com/office/drawing/2014/main" id="{303614E3-0FAB-4E48-8772-EA7D960D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5" name="投影片編號版面配置區 4">
            <a:extLst>
              <a:ext uri="{FF2B5EF4-FFF2-40B4-BE49-F238E27FC236}">
                <a16:creationId xmlns:a16="http://schemas.microsoft.com/office/drawing/2014/main" id="{DC43A8E1-FFAC-F245-B1A6-4624E3D7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D8C38-BCA0-8849-B121-1C234ACD201E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8F060018-32A8-5649-A843-517FB9F0D9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609600"/>
            <a:ext cx="6858000" cy="5257800"/>
          </a:xfrm>
        </p:spPr>
        <p:txBody>
          <a:bodyPr/>
          <a:lstStyle/>
          <a:p>
            <a:br>
              <a:rPr lang="en-US" altLang="zh-TW" sz="2400"/>
            </a:br>
            <a:br>
              <a:rPr lang="en-US" altLang="zh-TW" sz="2400"/>
            </a:br>
            <a:r>
              <a:rPr lang="en-US" altLang="zh-TW" sz="2400"/>
              <a:t>                 b[currentb].row = a[j].col;</a:t>
            </a:r>
            <a:br>
              <a:rPr lang="en-US" altLang="zh-TW" sz="2400"/>
            </a:br>
            <a:r>
              <a:rPr lang="en-US" altLang="zh-TW" sz="2400"/>
              <a:t>                 b[currentb].col  = a[j].row;</a:t>
            </a:r>
            <a:br>
              <a:rPr lang="en-US" altLang="zh-TW" sz="2400"/>
            </a:br>
            <a:r>
              <a:rPr lang="en-US" altLang="zh-TW" sz="2400"/>
              <a:t>                 b[currentb].value = a[j].value;</a:t>
            </a:r>
            <a:br>
              <a:rPr lang="en-US" altLang="zh-TW" sz="2400"/>
            </a:br>
            <a:r>
              <a:rPr lang="en-US" altLang="zh-TW" sz="2400"/>
              <a:t>                 currentb++</a:t>
            </a:r>
            <a:br>
              <a:rPr lang="en-US" altLang="zh-TW" sz="2400"/>
            </a:br>
            <a:r>
              <a:rPr lang="en-US" altLang="zh-TW" sz="2400"/>
              <a:t>              }</a:t>
            </a:r>
            <a:br>
              <a:rPr lang="en-US" altLang="zh-TW" sz="2400"/>
            </a:br>
            <a:r>
              <a:rPr lang="en-US" altLang="zh-TW" sz="2400"/>
              <a:t>   }</a:t>
            </a:r>
            <a:br>
              <a:rPr lang="en-US" altLang="zh-TW" sz="2400"/>
            </a:br>
            <a:r>
              <a:rPr lang="en-US" altLang="zh-TW" sz="2400"/>
              <a:t>}</a:t>
            </a:r>
            <a:br>
              <a:rPr lang="en-US" altLang="zh-TW" sz="2400"/>
            </a:br>
            <a:r>
              <a:rPr lang="en-US" altLang="zh-TW" sz="2400"/>
              <a:t>       </a:t>
            </a:r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1C5A8591-C862-DE45-BA47-E90469898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800600"/>
            <a:ext cx="4425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 Program 2.8:</a:t>
            </a:r>
            <a:r>
              <a:rPr lang="en-US" altLang="zh-TW" sz="1600" u="sng" dirty="0"/>
              <a:t> Transpose of a sparse matrix (p.77)</a:t>
            </a:r>
            <a:endParaRPr lang="en-US" altLang="zh-TW" sz="1600" b="1" u="sng" dirty="0"/>
          </a:p>
        </p:txBody>
      </p:sp>
      <p:sp>
        <p:nvSpPr>
          <p:cNvPr id="40964" name="Line 4">
            <a:extLst>
              <a:ext uri="{FF2B5EF4-FFF2-40B4-BE49-F238E27FC236}">
                <a16:creationId xmlns:a16="http://schemas.microsoft.com/office/drawing/2014/main" id="{203D08B3-A98B-4847-851D-D3F3550A6E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886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5" name="Line 5">
            <a:extLst>
              <a:ext uri="{FF2B5EF4-FFF2-40B4-BE49-F238E27FC236}">
                <a16:creationId xmlns:a16="http://schemas.microsoft.com/office/drawing/2014/main" id="{44C1D8AA-FE75-CC4E-A87A-02E191C62E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12192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6" name="Line 6">
            <a:extLst>
              <a:ext uri="{FF2B5EF4-FFF2-40B4-BE49-F238E27FC236}">
                <a16:creationId xmlns:a16="http://schemas.microsoft.com/office/drawing/2014/main" id="{378A988A-AB78-4F4C-9521-8B1AAF4D8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886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7" name="Line 7">
            <a:extLst>
              <a:ext uri="{FF2B5EF4-FFF2-40B4-BE49-F238E27FC236}">
                <a16:creationId xmlns:a16="http://schemas.microsoft.com/office/drawing/2014/main" id="{5DD28223-91D0-524E-8890-09F7DCFFC6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3886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8" name="Line 8">
            <a:extLst>
              <a:ext uri="{FF2B5EF4-FFF2-40B4-BE49-F238E27FC236}">
                <a16:creationId xmlns:a16="http://schemas.microsoft.com/office/drawing/2014/main" id="{B14D6F78-DF4A-FA40-A47F-C71D44F4A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685800"/>
            <a:ext cx="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C56C0CA8-54BF-E441-B0F4-EE076A5DF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5" y="1108075"/>
            <a:ext cx="126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elements</a:t>
            </a:r>
            <a:endParaRPr lang="en-US" altLang="zh-TW"/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id="{595D6285-79D2-3245-A2EE-7167A6AEE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422275"/>
            <a:ext cx="121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columns</a:t>
            </a:r>
            <a:endParaRPr lang="en-US" altLang="zh-TW"/>
          </a:p>
        </p:txBody>
      </p:sp>
      <p:sp>
        <p:nvSpPr>
          <p:cNvPr id="40971" name="Text Box 11">
            <a:extLst>
              <a:ext uri="{FF2B5EF4-FFF2-40B4-BE49-F238E27FC236}">
                <a16:creationId xmlns:a16="http://schemas.microsoft.com/office/drawing/2014/main" id="{D1D9FCAB-75BA-C747-BBEB-9429B6722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5222875"/>
            <a:ext cx="4502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Scan the array “columns” times.</a:t>
            </a:r>
          </a:p>
          <a:p>
            <a:r>
              <a:rPr lang="en-US" altLang="zh-TW">
                <a:solidFill>
                  <a:srgbClr val="FF3300"/>
                </a:solidFill>
              </a:rPr>
              <a:t>The array has “elements” elements.</a:t>
            </a:r>
          </a:p>
        </p:txBody>
      </p:sp>
      <p:sp>
        <p:nvSpPr>
          <p:cNvPr id="40973" name="Text Box 13">
            <a:extLst>
              <a:ext uri="{FF2B5EF4-FFF2-40B4-BE49-F238E27FC236}">
                <a16:creationId xmlns:a16="http://schemas.microsoft.com/office/drawing/2014/main" id="{5C2287D5-9821-5445-ADB9-988716E02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5375275"/>
            <a:ext cx="346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==&gt; O(columns*elements)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174B63-734F-F749-B4BE-E8CD27C3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7A6116-C7E8-FE45-B9E3-E370BFAA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39E2-AAA5-264D-B223-BC555004AF1B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E9CB0152-22BA-4A47-902C-EBF9CB410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188640"/>
            <a:ext cx="7884368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6699"/>
                </a:solidFill>
              </a:rPr>
              <a:t>Discussion:</a:t>
            </a:r>
            <a:r>
              <a:rPr lang="en-US" altLang="zh-TW" dirty="0"/>
              <a:t> compared with 2-D array representation</a:t>
            </a:r>
          </a:p>
          <a:p>
            <a:endParaRPr lang="en-US" altLang="zh-TW" dirty="0"/>
          </a:p>
          <a:p>
            <a:r>
              <a:rPr lang="en-US" altLang="zh-TW" dirty="0"/>
              <a:t>    O(columns*elements) vs. </a:t>
            </a:r>
            <a:r>
              <a:rPr lang="en-US" altLang="zh-TW" b="1" dirty="0"/>
              <a:t>O(columns*rows)</a:t>
            </a:r>
          </a:p>
          <a:p>
            <a:endParaRPr lang="en-US" altLang="zh-TW" dirty="0"/>
          </a:p>
          <a:p>
            <a:r>
              <a:rPr lang="en-US" altLang="zh-TW" dirty="0"/>
              <a:t>    elements --&gt; columns * rows when non-sparse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/>
              <a:t>O(columns*</a:t>
            </a:r>
            <a:r>
              <a:rPr lang="en-US" altLang="zh-TW" b="1" dirty="0"/>
              <a:t>columns</a:t>
            </a:r>
            <a:r>
              <a:rPr lang="en-US" altLang="zh-TW" dirty="0"/>
              <a:t>*rows)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6699"/>
                </a:solidFill>
              </a:rPr>
              <a:t>Problem:</a:t>
            </a:r>
          </a:p>
          <a:p>
            <a:pPr marL="457200" indent="-457200">
              <a:buAutoNum type="arabicPeriod"/>
            </a:pPr>
            <a:r>
              <a:rPr lang="en-US" altLang="zh-TW" dirty="0"/>
              <a:t>Scan the array “columns” times.</a:t>
            </a:r>
          </a:p>
          <a:p>
            <a:pPr marL="457200" indent="-457200">
              <a:buAutoNum type="arabicPeriod"/>
            </a:pPr>
            <a:r>
              <a:rPr lang="en-US" altLang="zh-TW" b="1" dirty="0"/>
              <a:t>We do not know the number of non-zero elements for each column. 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6699"/>
                </a:solidFill>
              </a:rPr>
              <a:t>Fourth solution:</a:t>
            </a:r>
            <a:endParaRPr lang="en-US" altLang="zh-TW" dirty="0"/>
          </a:p>
          <a:p>
            <a:r>
              <a:rPr lang="en-US" altLang="zh-TW" dirty="0"/>
              <a:t>    Find the </a:t>
            </a:r>
            <a:r>
              <a:rPr lang="en-US" altLang="zh-TW" b="1" dirty="0"/>
              <a:t>number of elements </a:t>
            </a:r>
            <a:r>
              <a:rPr lang="en-US" altLang="zh-TW" dirty="0"/>
              <a:t>in each column of</a:t>
            </a:r>
          </a:p>
          <a:p>
            <a:r>
              <a:rPr lang="en-US" altLang="zh-TW" dirty="0"/>
              <a:t>    the original matrix. 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ym typeface="Wingdings" pitchFamily="2" charset="2"/>
              </a:rPr>
              <a:t>Find</a:t>
            </a:r>
            <a:r>
              <a:rPr lang="en-US" altLang="zh-TW" dirty="0"/>
              <a:t> the </a:t>
            </a:r>
            <a:r>
              <a:rPr lang="en-US" altLang="zh-TW" b="1" dirty="0"/>
              <a:t>starting positions </a:t>
            </a:r>
            <a:r>
              <a:rPr lang="en-US" altLang="zh-TW" dirty="0"/>
              <a:t>of each row in the </a:t>
            </a:r>
          </a:p>
          <a:p>
            <a:r>
              <a:rPr lang="en-US" altLang="zh-TW" dirty="0"/>
              <a:t>    transpose matrix.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0   0    0    0   0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100975" y="476672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5401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0   0    1    0   0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76700" y="980728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0561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0   0    1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95016" y="1484784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2395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1   0    1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76700" y="1941655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3023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1   1    1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95893" y="2348880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1853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1    1   1    2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127004" y="2996952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622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E024D45C-4D42-6C46-8ABB-6D23EE42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A366255E-0BFD-C949-BA54-7C453908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A735-F155-AF4A-8E04-9D75474B8ADF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D7CA6112-FEC6-254E-8C88-C42821410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Arrays in C </a:t>
            </a:r>
            <a:r>
              <a:rPr lang="en-US" altLang="zh-TW" sz="2000"/>
              <a:t>(</a:t>
            </a:r>
            <a:r>
              <a:rPr lang="en-US" altLang="zh-TW" sz="2000" i="1"/>
              <a:t>Continued</a:t>
            </a:r>
            <a:r>
              <a:rPr lang="en-US" altLang="zh-TW" sz="2000"/>
              <a:t>)</a:t>
            </a:r>
            <a:endParaRPr lang="en-US" altLang="zh-TW"/>
          </a:p>
        </p:txBody>
      </p:sp>
      <p:sp>
        <p:nvSpPr>
          <p:cNvPr id="71683" name="Text Box 3">
            <a:extLst>
              <a:ext uri="{FF2B5EF4-FFF2-40B4-BE49-F238E27FC236}">
                <a16:creationId xmlns:a16="http://schemas.microsoft.com/office/drawing/2014/main" id="{9C9E691E-69FF-F941-AFD0-2F88799B5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565275"/>
            <a:ext cx="698781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Compare </a:t>
            </a:r>
            <a:r>
              <a:rPr lang="en-US" altLang="zh-TW" err="1">
                <a:solidFill>
                  <a:srgbClr val="FF3300"/>
                </a:solidFill>
                <a:ea typeface=""/>
              </a:rPr>
              <a:t>int</a:t>
            </a:r>
            <a:r>
              <a:rPr lang="en-US" altLang="zh-TW">
                <a:solidFill>
                  <a:srgbClr val="FF3300"/>
                </a:solidFill>
                <a:ea typeface=""/>
              </a:rPr>
              <a:t> *list1</a:t>
            </a:r>
            <a:r>
              <a:rPr lang="en-US" altLang="zh-TW"/>
              <a:t> and </a:t>
            </a:r>
            <a:r>
              <a:rPr lang="en-US" altLang="zh-TW" err="1">
                <a:solidFill>
                  <a:srgbClr val="FF3300"/>
                </a:solidFill>
              </a:rPr>
              <a:t>int</a:t>
            </a:r>
            <a:r>
              <a:rPr lang="en-US" altLang="zh-TW">
                <a:solidFill>
                  <a:srgbClr val="FF3300"/>
                </a:solidFill>
              </a:rPr>
              <a:t> list2[5]</a:t>
            </a:r>
            <a:r>
              <a:rPr lang="en-US" altLang="zh-TW"/>
              <a:t> in C.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	Same:	list1 and list2 are </a:t>
            </a:r>
            <a:r>
              <a:rPr lang="en-US" altLang="zh-TW">
                <a:solidFill>
                  <a:schemeClr val="accent2"/>
                </a:solidFill>
              </a:rPr>
              <a:t>pointers</a:t>
            </a:r>
            <a:r>
              <a:rPr lang="en-US" altLang="zh-TW"/>
              <a:t>.</a:t>
            </a:r>
          </a:p>
          <a:p>
            <a:r>
              <a:rPr lang="en-US" altLang="zh-TW"/>
              <a:t>	Difference: list2 reserves </a:t>
            </a:r>
            <a:r>
              <a:rPr lang="en-US" altLang="zh-TW">
                <a:solidFill>
                  <a:schemeClr val="accent2"/>
                </a:solidFill>
              </a:rPr>
              <a:t>five locations</a:t>
            </a:r>
            <a:r>
              <a:rPr lang="en-US" altLang="zh-TW"/>
              <a:t>.</a:t>
            </a:r>
          </a:p>
          <a:p>
            <a:r>
              <a:rPr lang="en-US" altLang="zh-TW"/>
              <a:t>                               list1 = malloc (5*sizeof(int));</a:t>
            </a:r>
          </a:p>
          <a:p>
            <a:endParaRPr lang="en-US" altLang="zh-TW"/>
          </a:p>
          <a:p>
            <a:r>
              <a:rPr lang="en-US" altLang="zh-TW"/>
              <a:t>Notations:</a:t>
            </a:r>
          </a:p>
          <a:p>
            <a:r>
              <a:rPr lang="en-US" altLang="zh-TW"/>
              <a:t>	list2 - a pointer to list2[0]</a:t>
            </a:r>
          </a:p>
          <a:p>
            <a:r>
              <a:rPr lang="en-US" altLang="zh-TW"/>
              <a:t>	(list2 + </a:t>
            </a:r>
            <a:r>
              <a:rPr lang="en-US" altLang="zh-TW" err="1"/>
              <a:t>i</a:t>
            </a:r>
            <a:r>
              <a:rPr lang="en-US" altLang="zh-TW"/>
              <a:t>) - a pointer to list2[</a:t>
            </a:r>
            <a:r>
              <a:rPr lang="en-US" altLang="zh-TW" err="1"/>
              <a:t>i</a:t>
            </a:r>
            <a:r>
              <a:rPr lang="en-US" altLang="zh-TW"/>
              <a:t>]	</a:t>
            </a:r>
            <a:r>
              <a:rPr lang="en-US" altLang="zh-TW">
                <a:solidFill>
                  <a:schemeClr val="accent2"/>
                </a:solidFill>
              </a:rPr>
              <a:t>(&amp;list2[</a:t>
            </a:r>
            <a:r>
              <a:rPr lang="en-US" altLang="zh-TW" err="1">
                <a:solidFill>
                  <a:schemeClr val="accent2"/>
                </a:solidFill>
              </a:rPr>
              <a:t>i</a:t>
            </a:r>
            <a:r>
              <a:rPr lang="en-US" altLang="zh-TW">
                <a:solidFill>
                  <a:schemeClr val="accent2"/>
                </a:solidFill>
              </a:rPr>
              <a:t>])</a:t>
            </a:r>
          </a:p>
          <a:p>
            <a:r>
              <a:rPr lang="en-US" altLang="zh-TW">
                <a:solidFill>
                  <a:schemeClr val="accent2"/>
                </a:solidFill>
              </a:rPr>
              <a:t>	</a:t>
            </a:r>
            <a:r>
              <a:rPr lang="en-US" altLang="zh-TW"/>
              <a:t>*(list2 + </a:t>
            </a:r>
            <a:r>
              <a:rPr lang="en-US" altLang="zh-TW" err="1"/>
              <a:t>i</a:t>
            </a:r>
            <a:r>
              <a:rPr lang="en-US" altLang="zh-TW"/>
              <a:t>) - </a:t>
            </a:r>
            <a:r>
              <a:rPr lang="en-US" altLang="zh-TW">
                <a:solidFill>
                  <a:schemeClr val="accent2"/>
                </a:solidFill>
              </a:rPr>
              <a:t>list2[</a:t>
            </a:r>
            <a:r>
              <a:rPr lang="en-US" altLang="zh-TW" err="1">
                <a:solidFill>
                  <a:schemeClr val="accent2"/>
                </a:solidFill>
              </a:rPr>
              <a:t>i</a:t>
            </a:r>
            <a:r>
              <a:rPr lang="en-US" altLang="zh-TW">
                <a:solidFill>
                  <a:schemeClr val="accent2"/>
                </a:solidFill>
              </a:rPr>
              <a:t>]</a:t>
            </a:r>
            <a:endParaRPr lang="en-US" altLang="zh-TW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2    1   1    2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76700" y="3434009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2716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2    1   2    2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C4168A8-4F9C-CE4E-9285-30D0C6B2FFBA}"/>
              </a:ext>
            </a:extLst>
          </p:cNvPr>
          <p:cNvSpPr/>
          <p:nvPr/>
        </p:nvSpPr>
        <p:spPr bwMode="auto">
          <a:xfrm>
            <a:off x="4060078" y="3948251"/>
            <a:ext cx="864096" cy="576064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3829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C27688A-E580-BA45-87F5-6AAA1AEE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E861D95-64E0-0448-85AE-502CFD6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C015-C474-2742-8A9A-C2B955531734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0BF3F49-ECFE-784C-B9D7-3D4005E22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09120"/>
            <a:ext cx="6934200" cy="1752600"/>
          </a:xfrm>
        </p:spPr>
        <p:txBody>
          <a:bodyPr/>
          <a:lstStyle/>
          <a:p>
            <a:r>
              <a:rPr lang="en-US" altLang="zh-TW" sz="3600" dirty="0"/>
              <a:t>             Col      [0] [1] [2] [3] [4] [5]</a:t>
            </a:r>
            <a:br>
              <a:rPr lang="en-US" altLang="zh-TW" sz="3600" dirty="0"/>
            </a:br>
            <a:r>
              <a:rPr lang="en-US" altLang="zh-TW" sz="3600" dirty="0" err="1"/>
              <a:t>rowTerms</a:t>
            </a:r>
            <a:r>
              <a:rPr lang="en-US" altLang="zh-TW" sz="3600" dirty="0"/>
              <a:t> =       2    1   2    2    0   1</a:t>
            </a:r>
            <a:br>
              <a:rPr lang="en-US" altLang="zh-TW" sz="3600" dirty="0"/>
            </a:br>
            <a:r>
              <a:rPr lang="en-US" altLang="zh-TW" sz="3600" dirty="0" err="1"/>
              <a:t>startingPos</a:t>
            </a:r>
            <a:r>
              <a:rPr lang="en-US" altLang="zh-TW" sz="3600" dirty="0"/>
              <a:t> =     1    3   4    6    8   8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0370AE7E-E242-7947-B41D-8A61AA0A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0"/>
            <a:ext cx="4953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3200" dirty="0"/>
              <a:t>a[0]		6	6	8</a:t>
            </a:r>
          </a:p>
          <a:p>
            <a:r>
              <a:rPr lang="en-US" altLang="zh-TW" sz="3200" dirty="0"/>
              <a:t>a[1]		0	0	15</a:t>
            </a:r>
          </a:p>
          <a:p>
            <a:r>
              <a:rPr lang="en-US" altLang="zh-TW" sz="3200" dirty="0"/>
              <a:t>a[2]		0	3	22</a:t>
            </a:r>
          </a:p>
          <a:p>
            <a:r>
              <a:rPr lang="en-US" altLang="zh-TW" sz="3200" dirty="0"/>
              <a:t>a[3]		0	5	-15</a:t>
            </a:r>
          </a:p>
          <a:p>
            <a:r>
              <a:rPr lang="en-US" altLang="zh-TW" sz="3200" dirty="0"/>
              <a:t>a[4]		1	1	11</a:t>
            </a:r>
          </a:p>
          <a:p>
            <a:r>
              <a:rPr lang="en-US" altLang="zh-TW" sz="3200" dirty="0"/>
              <a:t>a[5]		1	2	3</a:t>
            </a:r>
          </a:p>
          <a:p>
            <a:r>
              <a:rPr lang="en-US" altLang="zh-TW" sz="3200" dirty="0"/>
              <a:t>a[6]		2	3	-6</a:t>
            </a:r>
          </a:p>
          <a:p>
            <a:r>
              <a:rPr lang="en-US" altLang="zh-TW" sz="3200" dirty="0"/>
              <a:t>a[7]		4	0	91</a:t>
            </a:r>
          </a:p>
          <a:p>
            <a:r>
              <a:rPr lang="en-US" altLang="zh-TW" sz="3200" dirty="0"/>
              <a:t>a[8]		5	2	28</a:t>
            </a:r>
            <a:endParaRPr lang="en-US" altLang="zh-TW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頁尾版面配置區 3">
            <a:extLst>
              <a:ext uri="{FF2B5EF4-FFF2-40B4-BE49-F238E27FC236}">
                <a16:creationId xmlns:a16="http://schemas.microsoft.com/office/drawing/2014/main" id="{0C83D5E9-FEC5-7C43-8417-42B37A2A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7" name="投影片編號版面配置區 4">
            <a:extLst>
              <a:ext uri="{FF2B5EF4-FFF2-40B4-BE49-F238E27FC236}">
                <a16:creationId xmlns:a16="http://schemas.microsoft.com/office/drawing/2014/main" id="{44DF8681-51D5-FB4F-9C1B-89C65EE2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EE68-D267-EC46-81C8-46FBE65F1E3B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BFD8F4C4-BA45-A94D-BA55-2A630A111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57200"/>
            <a:ext cx="7848600" cy="5257800"/>
          </a:xfrm>
        </p:spPr>
        <p:txBody>
          <a:bodyPr/>
          <a:lstStyle/>
          <a:p>
            <a:r>
              <a:rPr lang="en-US" altLang="zh-TW" sz="2400" dirty="0"/>
              <a:t>  void </a:t>
            </a:r>
            <a:r>
              <a:rPr lang="en-US" altLang="zh-TW" sz="2400" dirty="0" err="1"/>
              <a:t>fast_transpose</a:t>
            </a:r>
            <a:r>
              <a:rPr lang="en-US" altLang="zh-TW" sz="2400" dirty="0"/>
              <a:t>(term a[ ], term b[ ])</a:t>
            </a:r>
            <a:br>
              <a:rPr lang="en-US" altLang="zh-TW" sz="2400" dirty="0"/>
            </a:br>
            <a:r>
              <a:rPr lang="en-US" altLang="zh-TW" sz="2400" dirty="0"/>
              <a:t>  {</a:t>
            </a:r>
            <a:br>
              <a:rPr lang="en-US" altLang="zh-TW" sz="2400" dirty="0"/>
            </a:br>
            <a:r>
              <a:rPr lang="en-US" altLang="zh-TW" sz="2400" dirty="0"/>
              <a:t>  /* the transpose of a is placed in b */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rowTerms</a:t>
            </a:r>
            <a:r>
              <a:rPr lang="en-US" altLang="zh-TW" sz="2400" dirty="0"/>
              <a:t>[MAX_COL],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[MAX_COL];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j, </a:t>
            </a:r>
            <a:r>
              <a:rPr lang="en-US" altLang="zh-TW" sz="2400" dirty="0" err="1"/>
              <a:t>numCols</a:t>
            </a:r>
            <a:r>
              <a:rPr lang="en-US" altLang="zh-TW" sz="2400" dirty="0"/>
              <a:t> = a[0].col, </a:t>
            </a:r>
            <a:r>
              <a:rPr lang="en-US" altLang="zh-TW" sz="2400" dirty="0" err="1"/>
              <a:t>numTerms</a:t>
            </a:r>
            <a:r>
              <a:rPr lang="en-US" altLang="zh-TW" sz="2400" dirty="0"/>
              <a:t> = a[0].value;</a:t>
            </a:r>
            <a:br>
              <a:rPr lang="en-US" altLang="zh-TW" sz="2400" dirty="0"/>
            </a:br>
            <a:r>
              <a:rPr lang="en-US" altLang="zh-TW" sz="2400" dirty="0"/>
              <a:t>    b[0].row = </a:t>
            </a:r>
            <a:r>
              <a:rPr lang="en-US" altLang="zh-TW" sz="2400" dirty="0" err="1"/>
              <a:t>numCols</a:t>
            </a:r>
            <a:r>
              <a:rPr lang="en-US" altLang="zh-TW" sz="2400" dirty="0"/>
              <a:t>; b[0].col = a[0].row;</a:t>
            </a:r>
            <a:br>
              <a:rPr lang="en-US" altLang="zh-TW" sz="2400" dirty="0"/>
            </a:br>
            <a:r>
              <a:rPr lang="en-US" altLang="zh-TW" sz="2400" dirty="0"/>
              <a:t>    b[0].value = </a:t>
            </a:r>
            <a:r>
              <a:rPr lang="en-US" altLang="zh-TW" sz="2400" dirty="0" err="1"/>
              <a:t>numTerms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if (</a:t>
            </a:r>
            <a:r>
              <a:rPr lang="en-US" altLang="zh-TW" sz="2400" dirty="0" err="1"/>
              <a:t>num_terms</a:t>
            </a:r>
            <a:r>
              <a:rPr lang="en-US" altLang="zh-TW" sz="2400" dirty="0"/>
              <a:t> &gt; 0){ /*nonzero matrix*/   </a:t>
            </a:r>
            <a:br>
              <a:rPr lang="en-US" altLang="zh-TW" sz="2400" dirty="0"/>
            </a:br>
            <a:r>
              <a:rPr lang="en-US" altLang="zh-TW" sz="2400" dirty="0"/>
              <a:t>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0;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 </a:t>
            </a:r>
            <a:r>
              <a:rPr lang="en-US" altLang="zh-TW" sz="2400" dirty="0" err="1"/>
              <a:t>numCols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err="1"/>
              <a:t>rowTerms</a:t>
            </a:r>
            <a:r>
              <a:rPr lang="en-US" altLang="zh-TW" sz="2400" dirty="0"/>
              <a:t>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 = 0;</a:t>
            </a:r>
            <a:br>
              <a:rPr lang="en-US" altLang="zh-TW" sz="2400" dirty="0"/>
            </a:br>
            <a:r>
              <a:rPr lang="en-US" altLang="zh-TW" sz="2400" dirty="0"/>
              <a:t>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 &lt;= </a:t>
            </a:r>
            <a:r>
              <a:rPr lang="en-US" altLang="zh-TW" sz="2400" dirty="0" err="1"/>
              <a:t>numTerms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err="1"/>
              <a:t>rowTerm</a:t>
            </a:r>
            <a:r>
              <a:rPr lang="en-US" altLang="zh-TW" sz="2400" dirty="0"/>
              <a:t> [a[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].col]++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[0] = 1;</a:t>
            </a:r>
            <a:br>
              <a:rPr lang="en-US" altLang="zh-TW" sz="2400" dirty="0"/>
            </a:br>
            <a:r>
              <a:rPr lang="en-US" altLang="zh-TW" sz="2400" dirty="0"/>
              <a:t>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 </a:t>
            </a:r>
            <a:r>
              <a:rPr lang="en-US" altLang="zh-TW" sz="2400" dirty="0" err="1"/>
              <a:t>numCols</a:t>
            </a:r>
            <a:r>
              <a:rPr lang="en-US" altLang="zh-TW" sz="2400" dirty="0"/>
              <a:t>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 </a:t>
            </a:r>
            <a:br>
              <a:rPr lang="en-US" altLang="zh-TW" sz="2400" dirty="0"/>
            </a:br>
            <a:r>
              <a:rPr lang="en-US" altLang="zh-TW" sz="2400" dirty="0"/>
              <a:t>            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]=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[i-1] +</a:t>
            </a:r>
            <a:r>
              <a:rPr lang="en-US" altLang="zh-TW" sz="2400" dirty="0" err="1"/>
              <a:t>rowTerms</a:t>
            </a:r>
            <a:r>
              <a:rPr lang="en-US" altLang="zh-TW" sz="2400" dirty="0"/>
              <a:t> [i-1];  </a:t>
            </a:r>
            <a:br>
              <a:rPr lang="en-US" altLang="zh-TW" sz="2400" dirty="0"/>
            </a:br>
            <a:r>
              <a:rPr lang="en-US" altLang="zh-TW" sz="2400" dirty="0"/>
              <a:t>  </a:t>
            </a:r>
          </a:p>
        </p:txBody>
      </p:sp>
      <p:sp>
        <p:nvSpPr>
          <p:cNvPr id="43011" name="Line 3">
            <a:extLst>
              <a:ext uri="{FF2B5EF4-FFF2-40B4-BE49-F238E27FC236}">
                <a16:creationId xmlns:a16="http://schemas.microsoft.com/office/drawing/2014/main" id="{E7A3C698-9872-ED44-9634-4F2EA250D6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3276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3057CBBB-EE2E-9141-BD86-B2B756EB1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276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3" name="Line 5">
            <a:extLst>
              <a:ext uri="{FF2B5EF4-FFF2-40B4-BE49-F238E27FC236}">
                <a16:creationId xmlns:a16="http://schemas.microsoft.com/office/drawing/2014/main" id="{FCA6D17B-D852-5C49-B0A6-4DCD1BD3E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733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4" name="Line 6">
            <a:extLst>
              <a:ext uri="{FF2B5EF4-FFF2-40B4-BE49-F238E27FC236}">
                <a16:creationId xmlns:a16="http://schemas.microsoft.com/office/drawing/2014/main" id="{75A26263-210B-AD42-AA05-6997EE771B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4038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5" name="Line 7">
            <a:extLst>
              <a:ext uri="{FF2B5EF4-FFF2-40B4-BE49-F238E27FC236}">
                <a16:creationId xmlns:a16="http://schemas.microsoft.com/office/drawing/2014/main" id="{B43CC808-CA24-9E49-AB83-3F48F40EB0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038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6" name="Line 8">
            <a:extLst>
              <a:ext uri="{FF2B5EF4-FFF2-40B4-BE49-F238E27FC236}">
                <a16:creationId xmlns:a16="http://schemas.microsoft.com/office/drawing/2014/main" id="{34DC7B92-A36D-FB44-A172-6C48BD2D2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8" name="Line 10">
            <a:extLst>
              <a:ext uri="{FF2B5EF4-FFF2-40B4-BE49-F238E27FC236}">
                <a16:creationId xmlns:a16="http://schemas.microsoft.com/office/drawing/2014/main" id="{3D49AEE6-83B9-D74A-99C3-4F58ED91F3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5105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9" name="Line 11">
            <a:extLst>
              <a:ext uri="{FF2B5EF4-FFF2-40B4-BE49-F238E27FC236}">
                <a16:creationId xmlns:a16="http://schemas.microsoft.com/office/drawing/2014/main" id="{6537EE98-6026-234A-9462-A141C8784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20" name="Line 12">
            <a:extLst>
              <a:ext uri="{FF2B5EF4-FFF2-40B4-BE49-F238E27FC236}">
                <a16:creationId xmlns:a16="http://schemas.microsoft.com/office/drawing/2014/main" id="{E607AD54-41FE-5A46-97B1-619EDD500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5562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AB0A5090-D053-0F4C-BF86-D254EEA83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276600"/>
            <a:ext cx="121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columns</a:t>
            </a:r>
          </a:p>
        </p:txBody>
      </p:sp>
      <p:sp>
        <p:nvSpPr>
          <p:cNvPr id="43022" name="Text Box 14">
            <a:extLst>
              <a:ext uri="{FF2B5EF4-FFF2-40B4-BE49-F238E27FC236}">
                <a16:creationId xmlns:a16="http://schemas.microsoft.com/office/drawing/2014/main" id="{8FBC05A2-5F4A-3140-9B0D-0979CF6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962400"/>
            <a:ext cx="126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elements</a:t>
            </a:r>
          </a:p>
        </p:txBody>
      </p:sp>
      <p:sp>
        <p:nvSpPr>
          <p:cNvPr id="43023" name="Text Box 15">
            <a:extLst>
              <a:ext uri="{FF2B5EF4-FFF2-40B4-BE49-F238E27FC236}">
                <a16:creationId xmlns:a16="http://schemas.microsoft.com/office/drawing/2014/main" id="{60746A02-460F-5444-AAA0-FC2006C8B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105400"/>
            <a:ext cx="121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columns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50B99AC-EE58-984B-B8AA-15709CE8B8F4}"/>
              </a:ext>
            </a:extLst>
          </p:cNvPr>
          <p:cNvSpPr txBox="1"/>
          <p:nvPr/>
        </p:nvSpPr>
        <p:spPr>
          <a:xfrm>
            <a:off x="6073596" y="3272135"/>
            <a:ext cx="284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Initialize </a:t>
            </a:r>
            <a:r>
              <a:rPr kumimoji="1" lang="en-US" altLang="zh-TW" dirty="0" err="1">
                <a:solidFill>
                  <a:srgbClr val="00B050"/>
                </a:solidFill>
              </a:rPr>
              <a:t>rowTerms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FA9798-76FA-1D48-B8B7-7EBC675AAB65}"/>
              </a:ext>
            </a:extLst>
          </p:cNvPr>
          <p:cNvSpPr txBox="1"/>
          <p:nvPr/>
        </p:nvSpPr>
        <p:spPr>
          <a:xfrm>
            <a:off x="6073596" y="3971187"/>
            <a:ext cx="250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Count </a:t>
            </a:r>
            <a:r>
              <a:rPr kumimoji="1" lang="en-US" altLang="zh-TW" dirty="0" err="1">
                <a:solidFill>
                  <a:srgbClr val="00B050"/>
                </a:solidFill>
              </a:rPr>
              <a:t>rowTerms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A5C8D49-7F1C-C745-8663-9FBD9F61CF73}"/>
              </a:ext>
            </a:extLst>
          </p:cNvPr>
          <p:cNvSpPr txBox="1"/>
          <p:nvPr/>
        </p:nvSpPr>
        <p:spPr>
          <a:xfrm>
            <a:off x="6073596" y="4735419"/>
            <a:ext cx="298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// Generate </a:t>
            </a:r>
            <a:r>
              <a:rPr lang="en-US" altLang="zh-TW" dirty="0" err="1">
                <a:solidFill>
                  <a:srgbClr val="00B050"/>
                </a:solidFill>
              </a:rPr>
              <a:t>startingPos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C9556228-3B06-2840-BD2B-4917E21C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0" name="投影片編號版面配置區 4">
            <a:extLst>
              <a:ext uri="{FF2B5EF4-FFF2-40B4-BE49-F238E27FC236}">
                <a16:creationId xmlns:a16="http://schemas.microsoft.com/office/drawing/2014/main" id="{9342180E-303B-7E41-A672-2175D47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49EF-1B5A-EA40-A5A8-3855353DD422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20260FBA-4719-B341-AE29-1841381C5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6858000" cy="3962400"/>
          </a:xfrm>
        </p:spPr>
        <p:txBody>
          <a:bodyPr/>
          <a:lstStyle/>
          <a:p>
            <a:r>
              <a:rPr lang="en-US" altLang="zh-TW" sz="2400" dirty="0"/>
              <a:t>   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=1;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num_terms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 {</a:t>
            </a:r>
            <a:br>
              <a:rPr lang="en-US" altLang="zh-TW" sz="2400" dirty="0"/>
            </a:br>
            <a:r>
              <a:rPr lang="en-US" altLang="zh-TW" sz="2400" dirty="0"/>
              <a:t>                   j =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].col]++;</a:t>
            </a:r>
            <a:br>
              <a:rPr lang="en-US" altLang="zh-TW" sz="2400" dirty="0"/>
            </a:br>
            <a:r>
              <a:rPr lang="en-US" altLang="zh-TW" sz="2400" dirty="0"/>
              <a:t>                   b[j].row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].col; </a:t>
            </a:r>
            <a:br>
              <a:rPr lang="en-US" altLang="zh-TW" sz="2400" dirty="0"/>
            </a:br>
            <a:r>
              <a:rPr lang="en-US" altLang="zh-TW" sz="2400" dirty="0"/>
              <a:t>                   b[j].col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].row;</a:t>
            </a:r>
            <a:br>
              <a:rPr lang="en-US" altLang="zh-TW" sz="2400" dirty="0"/>
            </a:br>
            <a:r>
              <a:rPr lang="en-US" altLang="zh-TW" sz="2400" dirty="0"/>
              <a:t>                   b[j].value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].value;</a:t>
            </a:r>
            <a:br>
              <a:rPr lang="en-US" altLang="zh-TW" sz="2400" dirty="0"/>
            </a:br>
            <a:r>
              <a:rPr lang="en-US" altLang="zh-TW" sz="2400" dirty="0"/>
              <a:t>         }</a:t>
            </a:r>
            <a:br>
              <a:rPr lang="en-US" altLang="zh-TW" sz="2400" dirty="0"/>
            </a:br>
            <a:r>
              <a:rPr lang="en-US" altLang="zh-TW" sz="2400" dirty="0"/>
              <a:t>    }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  <a:br>
              <a:rPr lang="en-US" altLang="zh-TW" sz="2400" dirty="0"/>
            </a:br>
            <a:r>
              <a:rPr lang="en-US" altLang="zh-TW" sz="1600" b="1" u="sng" dirty="0"/>
              <a:t>*Program  2.9: </a:t>
            </a:r>
            <a:r>
              <a:rPr lang="en-US" altLang="zh-TW" sz="1600" u="sng" dirty="0"/>
              <a:t>Fast transpose of a sparse matrix (p. 78)</a:t>
            </a:r>
            <a:endParaRPr lang="en-US" altLang="zh-TW" sz="2400" dirty="0"/>
          </a:p>
        </p:txBody>
      </p:sp>
      <p:sp>
        <p:nvSpPr>
          <p:cNvPr id="48131" name="Line 3">
            <a:extLst>
              <a:ext uri="{FF2B5EF4-FFF2-40B4-BE49-F238E27FC236}">
                <a16:creationId xmlns:a16="http://schemas.microsoft.com/office/drawing/2014/main" id="{82637094-29C8-4440-B68C-3BF1758AF3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609600"/>
            <a:ext cx="1365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2" name="Line 4">
            <a:extLst>
              <a:ext uri="{FF2B5EF4-FFF2-40B4-BE49-F238E27FC236}">
                <a16:creationId xmlns:a16="http://schemas.microsoft.com/office/drawing/2014/main" id="{5F549BDC-C447-E54C-84A0-6EF35E59D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609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3" name="Line 5">
            <a:extLst>
              <a:ext uri="{FF2B5EF4-FFF2-40B4-BE49-F238E27FC236}">
                <a16:creationId xmlns:a16="http://schemas.microsoft.com/office/drawing/2014/main" id="{E5AA21D0-AC3B-8B4D-9C0A-7691D9CC8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133600"/>
            <a:ext cx="4778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4" name="Text Box 6">
            <a:extLst>
              <a:ext uri="{FF2B5EF4-FFF2-40B4-BE49-F238E27FC236}">
                <a16:creationId xmlns:a16="http://schemas.microsoft.com/office/drawing/2014/main" id="{31D4B7BF-9DA9-9348-94A9-8894387C2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126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elements</a:t>
            </a:r>
          </a:p>
        </p:txBody>
      </p:sp>
      <p:sp>
        <p:nvSpPr>
          <p:cNvPr id="48135" name="Text Box 7">
            <a:extLst>
              <a:ext uri="{FF2B5EF4-FFF2-40B4-BE49-F238E27FC236}">
                <a16:creationId xmlns:a16="http://schemas.microsoft.com/office/drawing/2014/main" id="{42DAD135-37A1-E548-8D93-B731B33A2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8" y="3784972"/>
            <a:ext cx="79528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Fast transpose vs 2-D array representation</a:t>
            </a:r>
          </a:p>
          <a:p>
            <a:r>
              <a:rPr lang="en-US" altLang="zh-TW" dirty="0"/>
              <a:t>	</a:t>
            </a:r>
            <a:r>
              <a:rPr lang="en-US" altLang="zh-TW" dirty="0">
                <a:solidFill>
                  <a:srgbClr val="00B050"/>
                </a:solidFill>
              </a:rPr>
              <a:t>O(</a:t>
            </a:r>
            <a:r>
              <a:rPr lang="en-US" altLang="zh-TW" dirty="0" err="1">
                <a:solidFill>
                  <a:srgbClr val="00B050"/>
                </a:solidFill>
              </a:rPr>
              <a:t>columns+elements</a:t>
            </a:r>
            <a:r>
              <a:rPr lang="en-US" altLang="zh-TW" dirty="0">
                <a:solidFill>
                  <a:srgbClr val="00B050"/>
                </a:solidFill>
              </a:rPr>
              <a:t>)</a:t>
            </a:r>
            <a:r>
              <a:rPr lang="en-US" altLang="zh-TW" dirty="0"/>
              <a:t> vs. O(columns*rows)</a:t>
            </a:r>
          </a:p>
          <a:p>
            <a:r>
              <a:rPr lang="en-US" altLang="zh-TW" dirty="0"/>
              <a:t>When elements --&gt; columns * rows</a:t>
            </a:r>
          </a:p>
          <a:p>
            <a:r>
              <a:rPr lang="en-US" altLang="zh-TW" dirty="0"/>
              <a:t>	O(</a:t>
            </a:r>
            <a:r>
              <a:rPr lang="en-US" altLang="zh-TW" dirty="0" err="1"/>
              <a:t>columns+elements</a:t>
            </a:r>
            <a:r>
              <a:rPr lang="en-US" altLang="zh-TW" dirty="0"/>
              <a:t>) --&gt; O(columns*rows)</a:t>
            </a:r>
          </a:p>
          <a:p>
            <a:r>
              <a:rPr lang="en-US" altLang="zh-TW" dirty="0"/>
              <a:t>Cost: Additional </a:t>
            </a:r>
            <a:r>
              <a:rPr lang="en-US" altLang="zh-TW" dirty="0" err="1">
                <a:solidFill>
                  <a:schemeClr val="tx2"/>
                </a:solidFill>
              </a:rPr>
              <a:t>rowTerms</a:t>
            </a:r>
            <a:r>
              <a:rPr lang="en-US" altLang="zh-TW" dirty="0"/>
              <a:t> and </a:t>
            </a:r>
            <a:r>
              <a:rPr lang="en-US" altLang="zh-TW" dirty="0" err="1">
                <a:solidFill>
                  <a:schemeClr val="tx2"/>
                </a:solidFill>
              </a:rPr>
              <a:t>startingPos</a:t>
            </a:r>
            <a:r>
              <a:rPr lang="en-US" altLang="zh-TW" dirty="0"/>
              <a:t> arrays are required.</a:t>
            </a:r>
          </a:p>
          <a:p>
            <a:r>
              <a:rPr lang="en-US" altLang="zh-TW" dirty="0"/>
              <a:t>         Let the two arrays </a:t>
            </a:r>
            <a:r>
              <a:rPr lang="en-US" altLang="zh-TW" dirty="0" err="1">
                <a:solidFill>
                  <a:schemeClr val="tx2"/>
                </a:solidFill>
              </a:rPr>
              <a:t>rowTerms</a:t>
            </a:r>
            <a:r>
              <a:rPr lang="en-US" altLang="zh-TW" dirty="0"/>
              <a:t> and </a:t>
            </a:r>
            <a:r>
              <a:rPr lang="en-US" altLang="zh-TW" dirty="0" err="1">
                <a:solidFill>
                  <a:schemeClr val="tx2"/>
                </a:solidFill>
              </a:rPr>
              <a:t>startingPos</a:t>
            </a:r>
            <a:r>
              <a:rPr lang="en-US" altLang="zh-TW" dirty="0"/>
              <a:t> be shared.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C9556228-3B06-2840-BD2B-4917E21C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</a:p>
        </p:txBody>
      </p:sp>
      <p:sp>
        <p:nvSpPr>
          <p:cNvPr id="10" name="投影片編號版面配置區 4">
            <a:extLst>
              <a:ext uri="{FF2B5EF4-FFF2-40B4-BE49-F238E27FC236}">
                <a16:creationId xmlns:a16="http://schemas.microsoft.com/office/drawing/2014/main" id="{9342180E-303B-7E41-A672-2175D47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49EF-1B5A-EA40-A5A8-3855353DD422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20260FBA-4719-B341-AE29-1841381C5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6858000" cy="3962400"/>
          </a:xfrm>
        </p:spPr>
        <p:txBody>
          <a:bodyPr/>
          <a:lstStyle/>
          <a:p>
            <a:r>
              <a:rPr lang="en-US" altLang="zh-TW" sz="2400" dirty="0"/>
              <a:t>          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=1;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num_terms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 {</a:t>
            </a:r>
            <a:br>
              <a:rPr lang="en-US" altLang="zh-TW" sz="2400" dirty="0"/>
            </a:br>
            <a:r>
              <a:rPr lang="en-US" altLang="zh-TW" sz="2400" dirty="0"/>
              <a:t>                   j = </a:t>
            </a:r>
            <a:r>
              <a:rPr lang="en-US" altLang="zh-TW" sz="2400" dirty="0" err="1"/>
              <a:t>startingPos</a:t>
            </a:r>
            <a:r>
              <a:rPr lang="en-US" altLang="zh-TW" sz="2400" dirty="0"/>
              <a:t>[a[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].col]++;</a:t>
            </a:r>
            <a:br>
              <a:rPr lang="en-US" altLang="zh-TW" sz="2400" dirty="0"/>
            </a:br>
            <a:r>
              <a:rPr lang="en-US" altLang="zh-TW" sz="2400" dirty="0"/>
              <a:t>                   b[j].row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].col; </a:t>
            </a:r>
            <a:br>
              <a:rPr lang="en-US" altLang="zh-TW" sz="2400" dirty="0"/>
            </a:br>
            <a:r>
              <a:rPr lang="en-US" altLang="zh-TW" sz="2400" dirty="0"/>
              <a:t>                   b[j].col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].row;</a:t>
            </a:r>
            <a:br>
              <a:rPr lang="en-US" altLang="zh-TW" sz="2400" dirty="0"/>
            </a:br>
            <a:r>
              <a:rPr lang="en-US" altLang="zh-TW" sz="2400" dirty="0"/>
              <a:t>                   b[j].value =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].value;</a:t>
            </a:r>
            <a:br>
              <a:rPr lang="en-US" altLang="zh-TW" sz="2400" dirty="0"/>
            </a:br>
            <a:r>
              <a:rPr lang="en-US" altLang="zh-TW" sz="2400" dirty="0"/>
              <a:t>         }</a:t>
            </a:r>
            <a:br>
              <a:rPr lang="en-US" altLang="zh-TW" sz="2400" dirty="0"/>
            </a:br>
            <a:r>
              <a:rPr lang="en-US" altLang="zh-TW" sz="2400" dirty="0"/>
              <a:t>    }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  <a:br>
              <a:rPr lang="en-US" altLang="zh-TW" sz="2400" dirty="0"/>
            </a:br>
            <a:r>
              <a:rPr lang="en-US" altLang="zh-TW" sz="1600" b="1" u="sng" dirty="0"/>
              <a:t>*Program  2.9: </a:t>
            </a:r>
            <a:r>
              <a:rPr lang="en-US" altLang="zh-TW" sz="1600" u="sng" dirty="0"/>
              <a:t>Fast transpose of a sparse matrix (p. 78)</a:t>
            </a:r>
            <a:endParaRPr lang="en-US" altLang="zh-TW" sz="2400" dirty="0"/>
          </a:p>
        </p:txBody>
      </p:sp>
      <p:sp>
        <p:nvSpPr>
          <p:cNvPr id="48131" name="Line 3">
            <a:extLst>
              <a:ext uri="{FF2B5EF4-FFF2-40B4-BE49-F238E27FC236}">
                <a16:creationId xmlns:a16="http://schemas.microsoft.com/office/drawing/2014/main" id="{82637094-29C8-4440-B68C-3BF1758AF3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609600"/>
            <a:ext cx="1365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2" name="Line 4">
            <a:extLst>
              <a:ext uri="{FF2B5EF4-FFF2-40B4-BE49-F238E27FC236}">
                <a16:creationId xmlns:a16="http://schemas.microsoft.com/office/drawing/2014/main" id="{5F549BDC-C447-E54C-84A0-6EF35E59D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609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3" name="Line 5">
            <a:extLst>
              <a:ext uri="{FF2B5EF4-FFF2-40B4-BE49-F238E27FC236}">
                <a16:creationId xmlns:a16="http://schemas.microsoft.com/office/drawing/2014/main" id="{E5AA21D0-AC3B-8B4D-9C0A-7691D9CC8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133600"/>
            <a:ext cx="4778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4" name="Text Box 6">
            <a:extLst>
              <a:ext uri="{FF2B5EF4-FFF2-40B4-BE49-F238E27FC236}">
                <a16:creationId xmlns:a16="http://schemas.microsoft.com/office/drawing/2014/main" id="{31D4B7BF-9DA9-9348-94A9-8894387C2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126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3300"/>
                </a:solidFill>
              </a:rPr>
              <a:t>elements</a:t>
            </a:r>
          </a:p>
        </p:txBody>
      </p:sp>
      <p:sp>
        <p:nvSpPr>
          <p:cNvPr id="48135" name="Text Box 7">
            <a:extLst>
              <a:ext uri="{FF2B5EF4-FFF2-40B4-BE49-F238E27FC236}">
                <a16:creationId xmlns:a16="http://schemas.microsoft.com/office/drawing/2014/main" id="{42DAD135-37A1-E548-8D93-B731B33A2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8" y="3784972"/>
            <a:ext cx="79528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Fast transpose vs 2-D array representation</a:t>
            </a:r>
          </a:p>
          <a:p>
            <a:r>
              <a:rPr lang="en-US" altLang="zh-TW" dirty="0"/>
              <a:t>	</a:t>
            </a:r>
            <a:r>
              <a:rPr lang="en-US" altLang="zh-TW" dirty="0">
                <a:solidFill>
                  <a:srgbClr val="00B050"/>
                </a:solidFill>
              </a:rPr>
              <a:t>O(</a:t>
            </a:r>
            <a:r>
              <a:rPr lang="en-US" altLang="zh-TW" dirty="0" err="1">
                <a:solidFill>
                  <a:srgbClr val="00B050"/>
                </a:solidFill>
              </a:rPr>
              <a:t>columns+elements</a:t>
            </a:r>
            <a:r>
              <a:rPr lang="en-US" altLang="zh-TW" dirty="0">
                <a:solidFill>
                  <a:srgbClr val="00B050"/>
                </a:solidFill>
              </a:rPr>
              <a:t>)</a:t>
            </a:r>
            <a:r>
              <a:rPr lang="en-US" altLang="zh-TW" dirty="0"/>
              <a:t> vs. O(columns*rows)</a:t>
            </a:r>
          </a:p>
          <a:p>
            <a:r>
              <a:rPr lang="en-US" altLang="zh-TW" dirty="0"/>
              <a:t>When elements --&gt; columns * rows</a:t>
            </a:r>
          </a:p>
          <a:p>
            <a:r>
              <a:rPr lang="en-US" altLang="zh-TW" dirty="0"/>
              <a:t>	O(</a:t>
            </a:r>
            <a:r>
              <a:rPr lang="en-US" altLang="zh-TW" dirty="0" err="1"/>
              <a:t>columns+elements</a:t>
            </a:r>
            <a:r>
              <a:rPr lang="en-US" altLang="zh-TW" dirty="0"/>
              <a:t>) --&gt; O(columns*rows)</a:t>
            </a:r>
          </a:p>
          <a:p>
            <a:r>
              <a:rPr lang="en-US" altLang="zh-TW" dirty="0"/>
              <a:t>Cost: Additional </a:t>
            </a:r>
            <a:r>
              <a:rPr lang="en-US" altLang="zh-TW" dirty="0" err="1">
                <a:solidFill>
                  <a:schemeClr val="tx2"/>
                </a:solidFill>
              </a:rPr>
              <a:t>rowTerms</a:t>
            </a:r>
            <a:r>
              <a:rPr lang="en-US" altLang="zh-TW" dirty="0"/>
              <a:t> and </a:t>
            </a:r>
            <a:r>
              <a:rPr lang="en-US" altLang="zh-TW" dirty="0" err="1">
                <a:solidFill>
                  <a:schemeClr val="tx2"/>
                </a:solidFill>
              </a:rPr>
              <a:t>startingPos</a:t>
            </a:r>
            <a:r>
              <a:rPr lang="en-US" altLang="zh-TW" dirty="0"/>
              <a:t> arrays are required.</a:t>
            </a:r>
          </a:p>
          <a:p>
            <a:r>
              <a:rPr lang="en-US" altLang="zh-TW" dirty="0"/>
              <a:t>         Let the two arrays </a:t>
            </a:r>
            <a:r>
              <a:rPr lang="en-US" altLang="zh-TW" dirty="0" err="1">
                <a:solidFill>
                  <a:schemeClr val="tx2"/>
                </a:solidFill>
              </a:rPr>
              <a:t>rowTerms</a:t>
            </a:r>
            <a:r>
              <a:rPr lang="en-US" altLang="zh-TW" dirty="0"/>
              <a:t> and </a:t>
            </a:r>
            <a:r>
              <a:rPr lang="en-US" altLang="zh-TW" dirty="0" err="1">
                <a:solidFill>
                  <a:schemeClr val="tx2"/>
                </a:solidFill>
              </a:rPr>
              <a:t>startingPos</a:t>
            </a:r>
            <a:r>
              <a:rPr lang="en-US" altLang="zh-TW" dirty="0"/>
              <a:t> be shared.</a:t>
            </a:r>
          </a:p>
        </p:txBody>
      </p:sp>
      <p:sp>
        <p:nvSpPr>
          <p:cNvPr id="12" name="橢圓圖說文字 11">
            <a:extLst>
              <a:ext uri="{FF2B5EF4-FFF2-40B4-BE49-F238E27FC236}">
                <a16:creationId xmlns:a16="http://schemas.microsoft.com/office/drawing/2014/main" id="{740C1CD3-B7B0-E549-9D72-365C607D23B3}"/>
              </a:ext>
            </a:extLst>
          </p:cNvPr>
          <p:cNvSpPr/>
          <p:nvPr/>
        </p:nvSpPr>
        <p:spPr bwMode="auto">
          <a:xfrm>
            <a:off x="2267744" y="4725144"/>
            <a:ext cx="6495256" cy="2132856"/>
          </a:xfrm>
          <a:prstGeom prst="wedgeEllipseCallout">
            <a:avLst>
              <a:gd name="adj1" fmla="val -30006"/>
              <a:gd name="adj2" fmla="val -55960"/>
            </a:avLst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Which one is better? </a:t>
            </a:r>
          </a:p>
          <a:p>
            <a:r>
              <a:rPr lang="en-US" altLang="zh-TW" dirty="0"/>
              <a:t>Fast transpose vs Swap + Sorting</a:t>
            </a:r>
          </a:p>
          <a:p>
            <a:r>
              <a:rPr lang="en-US" altLang="zh-TW" dirty="0"/>
              <a:t>Swap: O</a:t>
            </a:r>
            <a:r>
              <a:rPr lang="zh-TW" altLang="en-US" dirty="0"/>
              <a:t> </a:t>
            </a:r>
            <a:r>
              <a:rPr lang="en-US" altLang="zh-TW" dirty="0"/>
              <a:t>(elements)</a:t>
            </a:r>
          </a:p>
          <a:p>
            <a:r>
              <a:rPr lang="en-US" altLang="zh-TW" dirty="0"/>
              <a:t>Sorting: O (elements * log elements)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1133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D24D455-3ACB-6F45-83AF-88A3443E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721C0E31-1944-474F-88BA-3D944FA1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58E6-1799-CD4C-9E53-2B89BE1D5B15}" type="slidenum">
              <a:rPr lang="en-US" altLang="zh-TW"/>
              <a:pPr/>
              <a:t>56</a:t>
            </a:fld>
            <a:endParaRPr lang="en-US" altLang="zh-TW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C3039F73-D38F-0B45-85F2-C61C3C978F0F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219200" y="3429000"/>
          <a:ext cx="7772400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30" name="方程式" r:id="rId3" imgW="23114000" imgH="8191500" progId="Equation.3">
                  <p:embed/>
                </p:oleObj>
              </mc:Choice>
              <mc:Fallback>
                <p:oleObj name="方程式" r:id="rId3" imgW="23114000" imgH="8191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29000"/>
                        <a:ext cx="7772400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" name="Text Box 3">
            <a:extLst>
              <a:ext uri="{FF2B5EF4-FFF2-40B4-BE49-F238E27FC236}">
                <a16:creationId xmlns:a16="http://schemas.microsoft.com/office/drawing/2014/main" id="{DEC04778-0ED1-A649-ABD6-24DF78292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521450"/>
            <a:ext cx="49194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*Figure 2.6: </a:t>
            </a:r>
            <a:r>
              <a:rPr lang="en-US" altLang="zh-TW" sz="1600" u="sng" dirty="0"/>
              <a:t>Multiplication of two sparse matrices (p.80)</a:t>
            </a:r>
            <a:endParaRPr lang="en-US" altLang="zh-TW" sz="1600" b="1" u="sng" dirty="0"/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1DA0DC3E-2064-4947-8BDC-697CDB43B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2400"/>
            <a:ext cx="4903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Sparse Matrix Multiplication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88BB1411-FF55-2943-8746-0D341C780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838200"/>
            <a:ext cx="749403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Definition: [D]</a:t>
            </a:r>
            <a:r>
              <a:rPr lang="en-US" altLang="zh-TW" baseline="-25000" dirty="0"/>
              <a:t>m*p</a:t>
            </a:r>
            <a:r>
              <a:rPr lang="en-US" altLang="zh-TW" dirty="0"/>
              <a:t>=[A]</a:t>
            </a:r>
            <a:r>
              <a:rPr lang="en-US" altLang="zh-TW" baseline="-25000" dirty="0"/>
              <a:t>m*n</a:t>
            </a:r>
            <a:r>
              <a:rPr lang="en-US" altLang="zh-TW" dirty="0"/>
              <a:t>* [B]</a:t>
            </a:r>
            <a:r>
              <a:rPr lang="en-US" altLang="zh-TW" baseline="-25000" dirty="0"/>
              <a:t>n*p</a:t>
            </a:r>
          </a:p>
          <a:p>
            <a:r>
              <a:rPr lang="en-US" altLang="zh-TW" dirty="0"/>
              <a:t>Procedure: Fix a row of A and find all elements in column j</a:t>
            </a:r>
          </a:p>
          <a:p>
            <a:r>
              <a:rPr lang="en-US" altLang="zh-TW" dirty="0"/>
              <a:t>                  of B for j=0, 1, …, p-1.</a:t>
            </a:r>
          </a:p>
          <a:p>
            <a:endParaRPr lang="en-US" altLang="zh-TW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7C5EBA7-C9CF-814F-8A04-5F0364CB5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3429000"/>
            <a:ext cx="2016224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4AC6ACD-FBFE-C943-A0C7-861C62778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165" y="3645024"/>
            <a:ext cx="646819" cy="230425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D24D455-3ACB-6F45-83AF-88A3443E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721C0E31-1944-474F-88BA-3D944FA1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58E6-1799-CD4C-9E53-2B89BE1D5B15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52227" name="Text Box 3">
            <a:extLst>
              <a:ext uri="{FF2B5EF4-FFF2-40B4-BE49-F238E27FC236}">
                <a16:creationId xmlns:a16="http://schemas.microsoft.com/office/drawing/2014/main" id="{DEC04778-0ED1-A649-ABD6-24DF78292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521450"/>
            <a:ext cx="49194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*Figure 2.6: </a:t>
            </a:r>
            <a:r>
              <a:rPr lang="en-US" altLang="zh-TW" sz="1600" u="sng" dirty="0"/>
              <a:t>Multiplication of two sparse matrices (p.80)</a:t>
            </a:r>
            <a:endParaRPr lang="en-US" altLang="zh-TW" sz="1600" b="1" u="sng" dirty="0"/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1DA0DC3E-2064-4947-8BDC-697CDB43B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2400"/>
            <a:ext cx="4903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Sparse Matrix Multiplication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88BB1411-FF55-2943-8746-0D341C780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838200"/>
            <a:ext cx="754084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Definition: [D]</a:t>
            </a:r>
            <a:r>
              <a:rPr lang="en-US" altLang="zh-TW" baseline="-25000" dirty="0"/>
              <a:t>m*p</a:t>
            </a:r>
            <a:r>
              <a:rPr lang="en-US" altLang="zh-TW" dirty="0"/>
              <a:t>=[A]</a:t>
            </a:r>
            <a:r>
              <a:rPr lang="en-US" altLang="zh-TW" baseline="-25000" dirty="0"/>
              <a:t>m*n</a:t>
            </a:r>
            <a:r>
              <a:rPr lang="en-US" altLang="zh-TW" dirty="0"/>
              <a:t>* [B]</a:t>
            </a:r>
            <a:r>
              <a:rPr lang="en-US" altLang="zh-TW" baseline="-25000" dirty="0"/>
              <a:t>n*p</a:t>
            </a:r>
          </a:p>
          <a:p>
            <a:r>
              <a:rPr lang="en-US" altLang="zh-TW" dirty="0"/>
              <a:t>Procedure: Fix a row of A and find all elements in column j</a:t>
            </a:r>
          </a:p>
          <a:p>
            <a:r>
              <a:rPr lang="en-US" altLang="zh-TW" dirty="0"/>
              <a:t>                  of B for j=0, 1, …, p-1.</a:t>
            </a:r>
          </a:p>
          <a:p>
            <a:endParaRPr lang="en-US" altLang="zh-TW" dirty="0"/>
          </a:p>
          <a:p>
            <a:r>
              <a:rPr lang="en-US" altLang="zh-TW" dirty="0"/>
              <a:t>Alternative 1. Scan all of B to find all elements in column j.</a:t>
            </a:r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EB33D700-0FDF-0B47-B5A0-5B1D4BB8A67B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219200" y="3429000"/>
          <a:ext cx="7772400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8" name="方程式" r:id="rId3" imgW="23114000" imgH="8191500" progId="Equation.3">
                  <p:embed/>
                </p:oleObj>
              </mc:Choice>
              <mc:Fallback>
                <p:oleObj name="方程式" r:id="rId3" imgW="23114000" imgH="8191500" progId="Equation.3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C3039F73-D38F-0B45-85F2-C61C3C978F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29000"/>
                        <a:ext cx="7772400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">
            <a:extLst>
              <a:ext uri="{FF2B5EF4-FFF2-40B4-BE49-F238E27FC236}">
                <a16:creationId xmlns:a16="http://schemas.microsoft.com/office/drawing/2014/main" id="{148EA7A4-0CC8-6548-8612-2073D758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3429000"/>
            <a:ext cx="2016224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AA0D683-B4DE-D64B-A49F-16F93945A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165" y="3645024"/>
            <a:ext cx="646819" cy="230425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366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D24D455-3ACB-6F45-83AF-88A3443E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721C0E31-1944-474F-88BA-3D944FA1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D58E6-1799-CD4C-9E53-2B89BE1D5B15}" type="slidenum">
              <a:rPr lang="en-US" altLang="zh-TW"/>
              <a:pPr/>
              <a:t>58</a:t>
            </a:fld>
            <a:endParaRPr lang="en-US" altLang="zh-TW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C3039F73-D38F-0B45-85F2-C61C3C978F0F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219200" y="3429000"/>
          <a:ext cx="7772400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51" name="方程式" r:id="rId3" imgW="23114000" imgH="8191500" progId="Equation.3">
                  <p:embed/>
                </p:oleObj>
              </mc:Choice>
              <mc:Fallback>
                <p:oleObj name="方程式" r:id="rId3" imgW="23114000" imgH="8191500" progId="Equation.3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C3039F73-D38F-0B45-85F2-C61C3C978F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29000"/>
                        <a:ext cx="7772400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" name="Text Box 3">
            <a:extLst>
              <a:ext uri="{FF2B5EF4-FFF2-40B4-BE49-F238E27FC236}">
                <a16:creationId xmlns:a16="http://schemas.microsoft.com/office/drawing/2014/main" id="{DEC04778-0ED1-A649-ABD6-24DF78292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521450"/>
            <a:ext cx="49194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*Figure 2.6: </a:t>
            </a:r>
            <a:r>
              <a:rPr lang="en-US" altLang="zh-TW" sz="1600" u="sng" dirty="0"/>
              <a:t>Multiplication of two sparse matrices (p.80)</a:t>
            </a:r>
            <a:endParaRPr lang="en-US" altLang="zh-TW" sz="1600" b="1" u="sng" dirty="0"/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1DA0DC3E-2064-4947-8BDC-697CDB43B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2400"/>
            <a:ext cx="4903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Sparse Matrix Multiplication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88BB1411-FF55-2943-8746-0D341C780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838200"/>
            <a:ext cx="75408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Definition: [D]</a:t>
            </a:r>
            <a:r>
              <a:rPr lang="en-US" altLang="zh-TW" baseline="-25000" dirty="0"/>
              <a:t>m*p</a:t>
            </a:r>
            <a:r>
              <a:rPr lang="en-US" altLang="zh-TW" dirty="0"/>
              <a:t>=[A]</a:t>
            </a:r>
            <a:r>
              <a:rPr lang="en-US" altLang="zh-TW" baseline="-25000" dirty="0"/>
              <a:t>m*n</a:t>
            </a:r>
            <a:r>
              <a:rPr lang="en-US" altLang="zh-TW" dirty="0"/>
              <a:t>* [B]</a:t>
            </a:r>
            <a:r>
              <a:rPr lang="en-US" altLang="zh-TW" baseline="-25000" dirty="0"/>
              <a:t>n*p</a:t>
            </a:r>
          </a:p>
          <a:p>
            <a:r>
              <a:rPr lang="en-US" altLang="zh-TW" dirty="0"/>
              <a:t>Procedure: Fix a row of A and find all elements in column j</a:t>
            </a:r>
          </a:p>
          <a:p>
            <a:r>
              <a:rPr lang="en-US" altLang="zh-TW" dirty="0"/>
              <a:t>                  of B for j=0, 1, …, p-1.</a:t>
            </a:r>
          </a:p>
          <a:p>
            <a:endParaRPr lang="en-US" altLang="zh-TW" dirty="0"/>
          </a:p>
          <a:p>
            <a:r>
              <a:rPr lang="en-US" altLang="zh-TW" dirty="0"/>
              <a:t>Alternative 1. Scan all of B to find all elements in column j.</a:t>
            </a:r>
          </a:p>
          <a:p>
            <a:r>
              <a:rPr lang="en-US" altLang="zh-TW" dirty="0"/>
              <a:t>Alternative 2. Compute the </a:t>
            </a:r>
            <a:r>
              <a:rPr lang="en-US" altLang="zh-TW" b="1" dirty="0"/>
              <a:t>transpose</a:t>
            </a:r>
            <a:r>
              <a:rPr lang="en-US" altLang="zh-TW" dirty="0"/>
              <a:t> of B.</a:t>
            </a:r>
          </a:p>
          <a:p>
            <a:r>
              <a:rPr lang="en-US" altLang="zh-TW" dirty="0"/>
              <a:t>                       (Put all column elements </a:t>
            </a:r>
            <a:r>
              <a:rPr lang="en-US" altLang="zh-TW" b="1" dirty="0"/>
              <a:t>consecutively</a:t>
            </a:r>
            <a:r>
              <a:rPr lang="en-US" altLang="zh-TW" dirty="0"/>
              <a:t>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7040C98-F3E6-B049-9D2B-A7B502B96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3429000"/>
            <a:ext cx="2016224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485825B-ADBA-5B46-9E79-78D092C69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165" y="3645024"/>
            <a:ext cx="646819" cy="230425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776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頁尾版面配置區 3">
            <a:extLst>
              <a:ext uri="{FF2B5EF4-FFF2-40B4-BE49-F238E27FC236}">
                <a16:creationId xmlns:a16="http://schemas.microsoft.com/office/drawing/2014/main" id="{C6A2DC80-75E4-0B40-AF8A-45566A7A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38" name="投影片編號版面配置區 4">
            <a:extLst>
              <a:ext uri="{FF2B5EF4-FFF2-40B4-BE49-F238E27FC236}">
                <a16:creationId xmlns:a16="http://schemas.microsoft.com/office/drawing/2014/main" id="{1D88FC70-CE68-484E-AA38-5AAF632B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86EA-0FCC-B140-9DC7-40DAF83C8D10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B22AAA62-E7A3-214B-B53E-C615BCE03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53988"/>
            <a:ext cx="683895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 = 	1	0	2	B =	3	0	2</a:t>
            </a:r>
          </a:p>
          <a:p>
            <a:r>
              <a:rPr lang="en-US" altLang="zh-TW" dirty="0"/>
              <a:t>	-1	4	6		-1	0	0</a:t>
            </a:r>
          </a:p>
          <a:p>
            <a:r>
              <a:rPr lang="en-US" altLang="zh-TW" dirty="0"/>
              <a:t>	0	0	0		0	0	5</a:t>
            </a:r>
          </a:p>
          <a:p>
            <a:r>
              <a:rPr lang="en-US" altLang="zh-TW" dirty="0"/>
              <a:t>	3	3	5		3	3	4</a:t>
            </a:r>
          </a:p>
          <a:p>
            <a:r>
              <a:rPr lang="en-US" altLang="zh-TW" dirty="0"/>
              <a:t>	0	0	1		0	0	3</a:t>
            </a:r>
          </a:p>
          <a:p>
            <a:r>
              <a:rPr lang="en-US" altLang="zh-TW" dirty="0"/>
              <a:t>	0	2	2		0	2	2</a:t>
            </a:r>
          </a:p>
          <a:p>
            <a:r>
              <a:rPr lang="en-US" altLang="zh-TW" dirty="0"/>
              <a:t>	1	0	-1		1	0	-1</a:t>
            </a:r>
          </a:p>
          <a:p>
            <a:r>
              <a:rPr lang="en-US" altLang="zh-TW" dirty="0"/>
              <a:t>	1	1	4		2	2	5</a:t>
            </a:r>
          </a:p>
          <a:p>
            <a:r>
              <a:rPr lang="en-US" altLang="zh-TW" dirty="0"/>
              <a:t>	1	2	6</a:t>
            </a:r>
          </a:p>
          <a:p>
            <a:endParaRPr lang="en-US" altLang="zh-TW" dirty="0"/>
          </a:p>
          <a:p>
            <a:r>
              <a:rPr lang="en-US" altLang="zh-TW" dirty="0"/>
              <a:t>B</a:t>
            </a:r>
            <a:r>
              <a:rPr lang="en-US" altLang="zh-TW" baseline="30000" dirty="0"/>
              <a:t>T</a:t>
            </a:r>
            <a:r>
              <a:rPr lang="en-US" altLang="zh-TW" dirty="0"/>
              <a:t> =	3	-1	0		3	3	4</a:t>
            </a:r>
          </a:p>
          <a:p>
            <a:r>
              <a:rPr lang="en-US" altLang="zh-TW" dirty="0"/>
              <a:t>	0	0	0		0	0	3</a:t>
            </a:r>
          </a:p>
          <a:p>
            <a:r>
              <a:rPr lang="en-US" altLang="zh-TW" dirty="0"/>
              <a:t>	2	0	5		0	1	-1</a:t>
            </a:r>
          </a:p>
          <a:p>
            <a:r>
              <a:rPr lang="en-US" altLang="zh-TW" dirty="0"/>
              <a:t>					2	0	2</a:t>
            </a:r>
          </a:p>
          <a:p>
            <a:r>
              <a:rPr lang="en-US" altLang="zh-TW" dirty="0"/>
              <a:t>					2	2	5</a:t>
            </a:r>
          </a:p>
        </p:txBody>
      </p:sp>
      <p:sp>
        <p:nvSpPr>
          <p:cNvPr id="82948" name="Line 4">
            <a:extLst>
              <a:ext uri="{FF2B5EF4-FFF2-40B4-BE49-F238E27FC236}">
                <a16:creationId xmlns:a16="http://schemas.microsoft.com/office/drawing/2014/main" id="{A4AAB4E9-0E84-6D4E-B4EB-6110F4AFB8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98072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49" name="Line 5">
            <a:extLst>
              <a:ext uri="{FF2B5EF4-FFF2-40B4-BE49-F238E27FC236}">
                <a16:creationId xmlns:a16="http://schemas.microsoft.com/office/drawing/2014/main" id="{457AF89E-6085-D848-9312-2C43366605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990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0" name="Line 6">
            <a:extLst>
              <a:ext uri="{FF2B5EF4-FFF2-40B4-BE49-F238E27FC236}">
                <a16:creationId xmlns:a16="http://schemas.microsoft.com/office/drawing/2014/main" id="{18E71018-0857-534A-B7A3-2EDDEF588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916832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1" name="Line 7">
            <a:extLst>
              <a:ext uri="{FF2B5EF4-FFF2-40B4-BE49-F238E27FC236}">
                <a16:creationId xmlns:a16="http://schemas.microsoft.com/office/drawing/2014/main" id="{4E6017F8-BADC-6840-A2D7-AF7C8BEF2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990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2" name="Line 8">
            <a:extLst>
              <a:ext uri="{FF2B5EF4-FFF2-40B4-BE49-F238E27FC236}">
                <a16:creationId xmlns:a16="http://schemas.microsoft.com/office/drawing/2014/main" id="{60A3025B-2D87-8749-AF4F-A7631E9FC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990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3" name="Line 9">
            <a:extLst>
              <a:ext uri="{FF2B5EF4-FFF2-40B4-BE49-F238E27FC236}">
                <a16:creationId xmlns:a16="http://schemas.microsoft.com/office/drawing/2014/main" id="{9DC43208-AC35-CB4C-8F82-80FC68A0F2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1916832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4" name="Line 10">
            <a:extLst>
              <a:ext uri="{FF2B5EF4-FFF2-40B4-BE49-F238E27FC236}">
                <a16:creationId xmlns:a16="http://schemas.microsoft.com/office/drawing/2014/main" id="{80941556-D3E0-E641-A884-D8B6208BD7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1066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5" name="Line 11">
            <a:extLst>
              <a:ext uri="{FF2B5EF4-FFF2-40B4-BE49-F238E27FC236}">
                <a16:creationId xmlns:a16="http://schemas.microsoft.com/office/drawing/2014/main" id="{3FF6A1A4-6A6F-D44A-A75A-0A29E9162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1066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6" name="Line 12">
            <a:extLst>
              <a:ext uri="{FF2B5EF4-FFF2-40B4-BE49-F238E27FC236}">
                <a16:creationId xmlns:a16="http://schemas.microsoft.com/office/drawing/2014/main" id="{6B353C0B-9D43-0E4F-A1A3-DABE4CE790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1905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7" name="Line 13">
            <a:extLst>
              <a:ext uri="{FF2B5EF4-FFF2-40B4-BE49-F238E27FC236}">
                <a16:creationId xmlns:a16="http://schemas.microsoft.com/office/drawing/2014/main" id="{8EAC5752-8255-7944-8812-656285726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8" name="Line 14">
            <a:extLst>
              <a:ext uri="{FF2B5EF4-FFF2-40B4-BE49-F238E27FC236}">
                <a16:creationId xmlns:a16="http://schemas.microsoft.com/office/drawing/2014/main" id="{A69F5CB5-A7DD-AB40-BF2C-F9BB7092B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990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9" name="Line 15">
            <a:extLst>
              <a:ext uri="{FF2B5EF4-FFF2-40B4-BE49-F238E27FC236}">
                <a16:creationId xmlns:a16="http://schemas.microsoft.com/office/drawing/2014/main" id="{2A61FD68-D22F-224B-9D40-D685A693C8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1905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0" name="Line 16">
            <a:extLst>
              <a:ext uri="{FF2B5EF4-FFF2-40B4-BE49-F238E27FC236}">
                <a16:creationId xmlns:a16="http://schemas.microsoft.com/office/drawing/2014/main" id="{FB9159BD-EF23-2A46-9C54-1FA6C00C18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3622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1" name="Line 17">
            <a:extLst>
              <a:ext uri="{FF2B5EF4-FFF2-40B4-BE49-F238E27FC236}">
                <a16:creationId xmlns:a16="http://schemas.microsoft.com/office/drawing/2014/main" id="{01C594DA-27AB-4048-A369-DE46A5BA4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1242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2" name="Line 18">
            <a:extLst>
              <a:ext uri="{FF2B5EF4-FFF2-40B4-BE49-F238E27FC236}">
                <a16:creationId xmlns:a16="http://schemas.microsoft.com/office/drawing/2014/main" id="{C7DC96A2-0632-A640-AC7D-F093DCE46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3622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3" name="Line 19">
            <a:extLst>
              <a:ext uri="{FF2B5EF4-FFF2-40B4-BE49-F238E27FC236}">
                <a16:creationId xmlns:a16="http://schemas.microsoft.com/office/drawing/2014/main" id="{5686AF39-93C7-3F48-9B8B-0D540F4FC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1242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4" name="Line 20">
            <a:extLst>
              <a:ext uri="{FF2B5EF4-FFF2-40B4-BE49-F238E27FC236}">
                <a16:creationId xmlns:a16="http://schemas.microsoft.com/office/drawing/2014/main" id="{8B6171CE-C848-ED4E-9387-C88B0A24EA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4800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5" name="Line 21">
            <a:extLst>
              <a:ext uri="{FF2B5EF4-FFF2-40B4-BE49-F238E27FC236}">
                <a16:creationId xmlns:a16="http://schemas.microsoft.com/office/drawing/2014/main" id="{AC51FE6A-D568-7E45-9FA3-8D5D38DE7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800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6" name="Line 22">
            <a:extLst>
              <a:ext uri="{FF2B5EF4-FFF2-40B4-BE49-F238E27FC236}">
                <a16:creationId xmlns:a16="http://schemas.microsoft.com/office/drawing/2014/main" id="{576EBFE8-40FE-A945-A1A7-4E1A0ECE0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562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7" name="Line 23">
            <a:extLst>
              <a:ext uri="{FF2B5EF4-FFF2-40B4-BE49-F238E27FC236}">
                <a16:creationId xmlns:a16="http://schemas.microsoft.com/office/drawing/2014/main" id="{1EB09161-3722-4843-961F-ECF69C4B3B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724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727B0F77-2710-1B4A-902F-46AB8F6E7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724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9" name="Line 25">
            <a:extLst>
              <a:ext uri="{FF2B5EF4-FFF2-40B4-BE49-F238E27FC236}">
                <a16:creationId xmlns:a16="http://schemas.microsoft.com/office/drawing/2014/main" id="{8949A835-C8B9-7B45-9BD2-7CA6A19D75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5486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1" name="Line 27">
            <a:extLst>
              <a:ext uri="{FF2B5EF4-FFF2-40B4-BE49-F238E27FC236}">
                <a16:creationId xmlns:a16="http://schemas.microsoft.com/office/drawing/2014/main" id="{532CBC89-7456-B842-B374-D5FEAA344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49530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2" name="Line 28">
            <a:extLst>
              <a:ext uri="{FF2B5EF4-FFF2-40B4-BE49-F238E27FC236}">
                <a16:creationId xmlns:a16="http://schemas.microsoft.com/office/drawing/2014/main" id="{BDAF7881-41AE-6A4E-BF57-2196F38B5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57150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3" name="Line 29">
            <a:extLst>
              <a:ext uri="{FF2B5EF4-FFF2-40B4-BE49-F238E27FC236}">
                <a16:creationId xmlns:a16="http://schemas.microsoft.com/office/drawing/2014/main" id="{D3D9E1AF-77D1-7B45-9374-E647EA82E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743200"/>
            <a:ext cx="12192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4" name="Line 30">
            <a:extLst>
              <a:ext uri="{FF2B5EF4-FFF2-40B4-BE49-F238E27FC236}">
                <a16:creationId xmlns:a16="http://schemas.microsoft.com/office/drawing/2014/main" id="{07C1F8D5-6AE2-2E47-A38E-5CB56790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743200"/>
            <a:ext cx="1219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5" name="Line 31">
            <a:extLst>
              <a:ext uri="{FF2B5EF4-FFF2-40B4-BE49-F238E27FC236}">
                <a16:creationId xmlns:a16="http://schemas.microsoft.com/office/drawing/2014/main" id="{5C8458E3-F0DC-924D-801C-1D89A4421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886200"/>
            <a:ext cx="13716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6" name="Line 32">
            <a:extLst>
              <a:ext uri="{FF2B5EF4-FFF2-40B4-BE49-F238E27FC236}">
                <a16:creationId xmlns:a16="http://schemas.microsoft.com/office/drawing/2014/main" id="{CE0B76FA-5185-2B40-9851-D32463CC1A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962400"/>
            <a:ext cx="13716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7" name="Text Box 33">
            <a:extLst>
              <a:ext uri="{FF2B5EF4-FFF2-40B4-BE49-F238E27FC236}">
                <a16:creationId xmlns:a16="http://schemas.microsoft.com/office/drawing/2014/main" id="{83D6E2D3-3D73-D14E-9182-06D9D26B7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5" y="374808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/>
              <a:t>(0,0)</a:t>
            </a:r>
            <a:endParaRPr lang="en-US" altLang="zh-TW" dirty="0"/>
          </a:p>
        </p:txBody>
      </p:sp>
      <p:sp>
        <p:nvSpPr>
          <p:cNvPr id="82978" name="Text Box 34">
            <a:extLst>
              <a:ext uri="{FF2B5EF4-FFF2-40B4-BE49-F238E27FC236}">
                <a16:creationId xmlns:a16="http://schemas.microsoft.com/office/drawing/2014/main" id="{BF393109-8388-2848-AF48-FF005E929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412908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(0,2)</a:t>
            </a:r>
          </a:p>
        </p:txBody>
      </p:sp>
      <p:sp>
        <p:nvSpPr>
          <p:cNvPr id="82979" name="Text Box 35">
            <a:extLst>
              <a:ext uri="{FF2B5EF4-FFF2-40B4-BE49-F238E27FC236}">
                <a16:creationId xmlns:a16="http://schemas.microsoft.com/office/drawing/2014/main" id="{469304E9-5DD3-E84B-962B-5A890FA0C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648200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/>
              <a:t>(1,0)</a:t>
            </a:r>
          </a:p>
        </p:txBody>
      </p:sp>
      <p:sp>
        <p:nvSpPr>
          <p:cNvPr id="82980" name="Text Box 36">
            <a:extLst>
              <a:ext uri="{FF2B5EF4-FFF2-40B4-BE49-F238E27FC236}">
                <a16:creationId xmlns:a16="http://schemas.microsoft.com/office/drawing/2014/main" id="{6D19DFBC-C796-D24D-A06B-4C88345E5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5424488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dirty="0"/>
              <a:t>(1,2)</a:t>
            </a:r>
          </a:p>
        </p:txBody>
      </p:sp>
      <p:sp>
        <p:nvSpPr>
          <p:cNvPr id="82981" name="Text Box 37">
            <a:extLst>
              <a:ext uri="{FF2B5EF4-FFF2-40B4-BE49-F238E27FC236}">
                <a16:creationId xmlns:a16="http://schemas.microsoft.com/office/drawing/2014/main" id="{96CE5760-DBBA-0341-955D-F7B97148D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193675"/>
            <a:ext cx="171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An Example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2F6067-A455-AD42-846F-D7BAAF5CE1BD}"/>
              </a:ext>
            </a:extLst>
          </p:cNvPr>
          <p:cNvSpPr/>
          <p:nvPr/>
        </p:nvSpPr>
        <p:spPr bwMode="auto">
          <a:xfrm>
            <a:off x="1752600" y="2063593"/>
            <a:ext cx="2857500" cy="222950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2FD88A-1400-1B48-BD76-DCAF59A87C58}"/>
              </a:ext>
            </a:extLst>
          </p:cNvPr>
          <p:cNvSpPr/>
          <p:nvPr/>
        </p:nvSpPr>
        <p:spPr bwMode="auto">
          <a:xfrm>
            <a:off x="5768589" y="2057400"/>
            <a:ext cx="2518161" cy="180290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9BF8582-1775-BB41-815D-173B330ED48D}"/>
              </a:ext>
            </a:extLst>
          </p:cNvPr>
          <p:cNvSpPr/>
          <p:nvPr/>
        </p:nvSpPr>
        <p:spPr bwMode="auto">
          <a:xfrm>
            <a:off x="5700326" y="4566401"/>
            <a:ext cx="2602299" cy="188311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7D98D6A5-6EC9-9E4F-83B7-6C9697A0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1EDE03B2-B242-E140-B9AD-A4BAB4D8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52AE-1F02-074B-9415-F6247AD1A2B2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F98F4288-D3E7-B042-BF19-4E2955558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3600"/>
              <a:t>Example: 1-dimension array addressing</a:t>
            </a:r>
            <a:endParaRPr lang="en-US" altLang="zh-TW"/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244A243A-C02D-014A-920C-5BEDD69E8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14890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int one[] = {0, 1, 2, 3, 4};</a:t>
            </a:r>
          </a:p>
          <a:p>
            <a:r>
              <a:rPr lang="en-US" altLang="zh-TW"/>
              <a:t>Goal: print out address and value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657106C2-12B0-5444-99DC-1338EB367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2327275"/>
            <a:ext cx="681789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void print1(</a:t>
            </a:r>
            <a:r>
              <a:rPr lang="en-US" altLang="zh-TW" dirty="0" err="1"/>
              <a:t>int</a:t>
            </a:r>
            <a:r>
              <a:rPr lang="en-US" altLang="zh-TW" dirty="0"/>
              <a:t> *</a:t>
            </a:r>
            <a:r>
              <a:rPr lang="en-US" altLang="zh-TW" dirty="0" err="1"/>
              <a:t>ptr</a:t>
            </a:r>
            <a:r>
              <a:rPr lang="en-US" altLang="zh-TW" dirty="0"/>
              <a:t>, </a:t>
            </a:r>
            <a:r>
              <a:rPr lang="en-US" altLang="zh-TW" dirty="0" err="1"/>
              <a:t>int</a:t>
            </a:r>
            <a:r>
              <a:rPr lang="en-US" altLang="zh-TW" dirty="0"/>
              <a:t> rows)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/* print out a one-dimensional array using a pointer */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printf</a:t>
            </a:r>
            <a:r>
              <a:rPr lang="en-US" altLang="zh-TW" dirty="0"/>
              <a:t>("Address Contents\n");</a:t>
            </a:r>
          </a:p>
          <a:p>
            <a:r>
              <a:rPr lang="en-US" altLang="zh-TW" dirty="0"/>
              <a:t>	for (</a:t>
            </a:r>
            <a:r>
              <a:rPr lang="en-US" altLang="zh-TW" dirty="0" err="1"/>
              <a:t>i</a:t>
            </a:r>
            <a:r>
              <a:rPr lang="en-US" altLang="zh-TW" dirty="0"/>
              <a:t>=0; </a:t>
            </a:r>
            <a:r>
              <a:rPr lang="en-US" altLang="zh-TW" dirty="0" err="1"/>
              <a:t>i</a:t>
            </a:r>
            <a:r>
              <a:rPr lang="en-US" altLang="zh-TW" dirty="0"/>
              <a:t> &lt; rows; </a:t>
            </a:r>
            <a:r>
              <a:rPr lang="en-US" altLang="zh-TW" dirty="0" err="1"/>
              <a:t>i</a:t>
            </a:r>
            <a:r>
              <a:rPr lang="en-US" altLang="zh-TW" dirty="0"/>
              <a:t>++)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printf</a:t>
            </a:r>
            <a:r>
              <a:rPr lang="en-US" altLang="zh-TW" dirty="0"/>
              <a:t>("%8u%5d\n", </a:t>
            </a:r>
            <a:r>
              <a:rPr lang="en-US" altLang="zh-TW" dirty="0" err="1"/>
              <a:t>ptr+i</a:t>
            </a:r>
            <a:r>
              <a:rPr lang="en-US" altLang="zh-TW" dirty="0"/>
              <a:t>, *(</a:t>
            </a:r>
            <a:r>
              <a:rPr lang="en-US" altLang="zh-TW" dirty="0" err="1"/>
              <a:t>ptr+i</a:t>
            </a:r>
            <a:r>
              <a:rPr lang="en-US" altLang="zh-TW" dirty="0"/>
              <a:t>));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printf</a:t>
            </a:r>
            <a:r>
              <a:rPr lang="en-US" altLang="zh-TW" dirty="0"/>
              <a:t>("\n");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86241D2C-3C2A-8E41-9962-273463FEC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362200"/>
            <a:ext cx="7239000" cy="3352800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頁尾版面配置區 3">
            <a:extLst>
              <a:ext uri="{FF2B5EF4-FFF2-40B4-BE49-F238E27FC236}">
                <a16:creationId xmlns:a16="http://schemas.microsoft.com/office/drawing/2014/main" id="{DCBC49AD-C1F4-3446-9403-4BBA7048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32" name="投影片編號版面配置區 4">
            <a:extLst>
              <a:ext uri="{FF2B5EF4-FFF2-40B4-BE49-F238E27FC236}">
                <a16:creationId xmlns:a16="http://schemas.microsoft.com/office/drawing/2014/main" id="{D3C80DD0-418F-7148-9C0A-FBD65598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ADC2-9FB4-E246-BB6B-0EA9B3E29554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EB944D76-AA9A-2F41-B794-8EECC1C25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300" y="346075"/>
            <a:ext cx="181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General Case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05F74622-BCD6-A242-8E98-A104A53C5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1184275"/>
            <a:ext cx="4275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d</a:t>
            </a:r>
            <a:r>
              <a:rPr lang="en-US" altLang="zh-TW" baseline="-25000"/>
              <a:t>ij</a:t>
            </a:r>
            <a:r>
              <a:rPr lang="en-US" altLang="zh-TW"/>
              <a:t>=a</a:t>
            </a:r>
            <a:r>
              <a:rPr lang="en-US" altLang="zh-TW" baseline="-25000"/>
              <a:t>i0</a:t>
            </a:r>
            <a:r>
              <a:rPr lang="en-US" altLang="zh-TW"/>
              <a:t>*b</a:t>
            </a:r>
            <a:r>
              <a:rPr lang="en-US" altLang="zh-TW" baseline="-25000"/>
              <a:t>0j</a:t>
            </a:r>
            <a:r>
              <a:rPr lang="en-US" altLang="zh-TW"/>
              <a:t>+a</a:t>
            </a:r>
            <a:r>
              <a:rPr lang="en-US" altLang="zh-TW" baseline="-25000"/>
              <a:t>i1</a:t>
            </a:r>
            <a:r>
              <a:rPr lang="en-US" altLang="zh-TW"/>
              <a:t>*b</a:t>
            </a:r>
            <a:r>
              <a:rPr lang="en-US" altLang="zh-TW" baseline="-25000"/>
              <a:t>1j</a:t>
            </a:r>
            <a:r>
              <a:rPr lang="en-US" altLang="zh-TW"/>
              <a:t>+…+a</a:t>
            </a:r>
            <a:r>
              <a:rPr lang="en-US" altLang="zh-TW" baseline="-25000"/>
              <a:t>i(n-1)*</a:t>
            </a:r>
            <a:r>
              <a:rPr lang="en-US" altLang="zh-TW"/>
              <a:t>b</a:t>
            </a:r>
            <a:r>
              <a:rPr lang="en-US" altLang="zh-TW" baseline="-25000"/>
              <a:t>(n-1)j</a:t>
            </a:r>
            <a:endParaRPr lang="en-US" altLang="zh-TW"/>
          </a:p>
        </p:txBody>
      </p:sp>
      <p:sp>
        <p:nvSpPr>
          <p:cNvPr id="83974" name="Text Box 6">
            <a:extLst>
              <a:ext uri="{FF2B5EF4-FFF2-40B4-BE49-F238E27FC236}">
                <a16:creationId xmlns:a16="http://schemas.microsoft.com/office/drawing/2014/main" id="{7B50E659-A658-4C45-AB48-84540AAE6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1870075"/>
            <a:ext cx="5516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標楷體" panose="02010601000101010101" pitchFamily="2" charset="-120"/>
              </a:rPr>
              <a:t>a</a:t>
            </a:r>
            <a:r>
              <a:rPr lang="zh-TW" altLang="en-US">
                <a:ea typeface="標楷體" panose="02010601000101010101" pitchFamily="2" charset="-120"/>
              </a:rPr>
              <a:t>本來依</a:t>
            </a:r>
            <a:r>
              <a:rPr lang="en-US" altLang="zh-TW">
                <a:ea typeface="標楷體" panose="02010601000101010101" pitchFamily="2" charset="-120"/>
              </a:rPr>
              <a:t>i</a:t>
            </a:r>
            <a:r>
              <a:rPr lang="zh-TW" altLang="en-US">
                <a:ea typeface="標楷體" panose="02010601000101010101" pitchFamily="2" charset="-120"/>
              </a:rPr>
              <a:t>成群，經轉置後，</a:t>
            </a:r>
            <a:r>
              <a:rPr lang="en-US" altLang="zh-TW">
                <a:ea typeface="標楷體" panose="02010601000101010101" pitchFamily="2" charset="-120"/>
              </a:rPr>
              <a:t>b</a:t>
            </a:r>
            <a:r>
              <a:rPr lang="zh-TW" altLang="en-US">
                <a:ea typeface="標楷體" panose="02010601000101010101" pitchFamily="2" charset="-120"/>
              </a:rPr>
              <a:t>也依</a:t>
            </a:r>
            <a:r>
              <a:rPr lang="en-US" altLang="zh-TW">
                <a:ea typeface="標楷體" panose="02010601000101010101" pitchFamily="2" charset="-120"/>
              </a:rPr>
              <a:t>j</a:t>
            </a:r>
            <a:r>
              <a:rPr lang="zh-TW" altLang="en-US">
                <a:ea typeface="標楷體" panose="02010601000101010101" pitchFamily="2" charset="-120"/>
              </a:rPr>
              <a:t>成群。</a:t>
            </a:r>
          </a:p>
        </p:txBody>
      </p:sp>
      <p:sp>
        <p:nvSpPr>
          <p:cNvPr id="83975" name="Text Box 7">
            <a:extLst>
              <a:ext uri="{FF2B5EF4-FFF2-40B4-BE49-F238E27FC236}">
                <a16:creationId xmlns:a16="http://schemas.microsoft.com/office/drawing/2014/main" id="{FD2FAC4A-983D-CD40-BA71-E1FA0BC4E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2860675"/>
            <a:ext cx="507841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	Sa			d	Sd</a:t>
            </a:r>
          </a:p>
          <a:p>
            <a:r>
              <a:rPr lang="en-US" altLang="zh-TW"/>
              <a:t>b	Sb			e	Se</a:t>
            </a:r>
          </a:p>
          <a:p>
            <a:r>
              <a:rPr lang="en-US" altLang="zh-TW"/>
              <a:t>c	Sc			f	Sf</a:t>
            </a:r>
          </a:p>
          <a:p>
            <a:r>
              <a:rPr lang="en-US" altLang="zh-TW"/>
              <a:t>				g	Sg</a:t>
            </a:r>
          </a:p>
        </p:txBody>
      </p:sp>
      <p:sp>
        <p:nvSpPr>
          <p:cNvPr id="83977" name="Rectangle 9">
            <a:extLst>
              <a:ext uri="{FF2B5EF4-FFF2-40B4-BE49-F238E27FC236}">
                <a16:creationId xmlns:a16="http://schemas.microsoft.com/office/drawing/2014/main" id="{878C5578-BD7B-7A44-B69C-EE09DE65A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819400"/>
            <a:ext cx="26670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8" name="Line 10">
            <a:extLst>
              <a:ext uri="{FF2B5EF4-FFF2-40B4-BE49-F238E27FC236}">
                <a16:creationId xmlns:a16="http://schemas.microsoft.com/office/drawing/2014/main" id="{5E1C86A6-76BB-7448-810D-0E0419E38F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9" name="Line 11">
            <a:extLst>
              <a:ext uri="{FF2B5EF4-FFF2-40B4-BE49-F238E27FC236}">
                <a16:creationId xmlns:a16="http://schemas.microsoft.com/office/drawing/2014/main" id="{7B2F619D-BA28-7B43-B9D2-52B877C31E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6576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0" name="Line 12">
            <a:extLst>
              <a:ext uri="{FF2B5EF4-FFF2-40B4-BE49-F238E27FC236}">
                <a16:creationId xmlns:a16="http://schemas.microsoft.com/office/drawing/2014/main" id="{53D8F8C7-BECB-F34B-B81A-204AEE484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819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1" name="Line 13">
            <a:extLst>
              <a:ext uri="{FF2B5EF4-FFF2-40B4-BE49-F238E27FC236}">
                <a16:creationId xmlns:a16="http://schemas.microsoft.com/office/drawing/2014/main" id="{EFB9B7D5-3817-E049-BFA3-AAF91A9F7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819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3" name="Rectangle 15">
            <a:extLst>
              <a:ext uri="{FF2B5EF4-FFF2-40B4-BE49-F238E27FC236}">
                <a16:creationId xmlns:a16="http://schemas.microsoft.com/office/drawing/2014/main" id="{8C0D93B7-2215-5347-A464-F0FA01F6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819400"/>
            <a:ext cx="28194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4" name="Line 16">
            <a:extLst>
              <a:ext uri="{FF2B5EF4-FFF2-40B4-BE49-F238E27FC236}">
                <a16:creationId xmlns:a16="http://schemas.microsoft.com/office/drawing/2014/main" id="{60289638-BCCF-094E-BD76-91A4A798F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5" name="Line 17">
            <a:extLst>
              <a:ext uri="{FF2B5EF4-FFF2-40B4-BE49-F238E27FC236}">
                <a16:creationId xmlns:a16="http://schemas.microsoft.com/office/drawing/2014/main" id="{43C8C721-D1EB-C541-809F-6F82F8F37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657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6" name="Line 18">
            <a:extLst>
              <a:ext uri="{FF2B5EF4-FFF2-40B4-BE49-F238E27FC236}">
                <a16:creationId xmlns:a16="http://schemas.microsoft.com/office/drawing/2014/main" id="{995911D2-5557-B244-B3EB-EE601B850E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4038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8" name="Line 20">
            <a:extLst>
              <a:ext uri="{FF2B5EF4-FFF2-40B4-BE49-F238E27FC236}">
                <a16:creationId xmlns:a16="http://schemas.microsoft.com/office/drawing/2014/main" id="{6CF736F1-FC29-334A-B6E8-9CE528E4C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8194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9" name="Line 21">
            <a:extLst>
              <a:ext uri="{FF2B5EF4-FFF2-40B4-BE49-F238E27FC236}">
                <a16:creationId xmlns:a16="http://schemas.microsoft.com/office/drawing/2014/main" id="{4A46F0DE-B4D0-E048-9DE9-89C11F4EAC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8194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0" name="Line 22">
            <a:extLst>
              <a:ext uri="{FF2B5EF4-FFF2-40B4-BE49-F238E27FC236}">
                <a16:creationId xmlns:a16="http://schemas.microsoft.com/office/drawing/2014/main" id="{2C672D89-02DD-C848-A566-523C14C77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048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2" name="Line 24">
            <a:extLst>
              <a:ext uri="{FF2B5EF4-FFF2-40B4-BE49-F238E27FC236}">
                <a16:creationId xmlns:a16="http://schemas.microsoft.com/office/drawing/2014/main" id="{A23E414B-009A-E540-930E-F1AB9D777E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0480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3" name="Line 25">
            <a:extLst>
              <a:ext uri="{FF2B5EF4-FFF2-40B4-BE49-F238E27FC236}">
                <a16:creationId xmlns:a16="http://schemas.microsoft.com/office/drawing/2014/main" id="{0604903C-AEB5-994D-B480-7AFA8F5ED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048000"/>
            <a:ext cx="1066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4" name="Line 26">
            <a:extLst>
              <a:ext uri="{FF2B5EF4-FFF2-40B4-BE49-F238E27FC236}">
                <a16:creationId xmlns:a16="http://schemas.microsoft.com/office/drawing/2014/main" id="{F3F49F7B-23B8-164F-B211-DCAEB76E5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048000"/>
            <a:ext cx="1066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5" name="Line 27">
            <a:extLst>
              <a:ext uri="{FF2B5EF4-FFF2-40B4-BE49-F238E27FC236}">
                <a16:creationId xmlns:a16="http://schemas.microsoft.com/office/drawing/2014/main" id="{080280FD-4065-E541-BBA1-6EE1205C8B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3124200"/>
            <a:ext cx="990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6" name="Line 28">
            <a:extLst>
              <a:ext uri="{FF2B5EF4-FFF2-40B4-BE49-F238E27FC236}">
                <a16:creationId xmlns:a16="http://schemas.microsoft.com/office/drawing/2014/main" id="{A11112D4-933F-4142-A497-B333C6219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505200"/>
            <a:ext cx="990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7" name="Line 29">
            <a:extLst>
              <a:ext uri="{FF2B5EF4-FFF2-40B4-BE49-F238E27FC236}">
                <a16:creationId xmlns:a16="http://schemas.microsoft.com/office/drawing/2014/main" id="{954758F6-BEFC-D245-A4E0-F53BA7069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5052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8" name="Line 30">
            <a:extLst>
              <a:ext uri="{FF2B5EF4-FFF2-40B4-BE49-F238E27FC236}">
                <a16:creationId xmlns:a16="http://schemas.microsoft.com/office/drawing/2014/main" id="{2B094FCC-7D9F-274F-96CA-2182572F3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5052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9" name="Line 31">
            <a:extLst>
              <a:ext uri="{FF2B5EF4-FFF2-40B4-BE49-F238E27FC236}">
                <a16:creationId xmlns:a16="http://schemas.microsoft.com/office/drawing/2014/main" id="{DE28638B-5099-8848-8FBB-D624CA90F0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320040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0" name="Line 32">
            <a:extLst>
              <a:ext uri="{FF2B5EF4-FFF2-40B4-BE49-F238E27FC236}">
                <a16:creationId xmlns:a16="http://schemas.microsoft.com/office/drawing/2014/main" id="{C98254D1-0B60-7347-A412-0C9C908887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36576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1" name="Line 33">
            <a:extLst>
              <a:ext uri="{FF2B5EF4-FFF2-40B4-BE49-F238E27FC236}">
                <a16:creationId xmlns:a16="http://schemas.microsoft.com/office/drawing/2014/main" id="{9766833B-3F94-F34E-89CE-D9C487052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962400"/>
            <a:ext cx="990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2" name="Line 34">
            <a:extLst>
              <a:ext uri="{FF2B5EF4-FFF2-40B4-BE49-F238E27FC236}">
                <a16:creationId xmlns:a16="http://schemas.microsoft.com/office/drawing/2014/main" id="{D5BD0E6D-1AD6-E14F-A733-7051F6BFDC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9624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3" name="Text Box 35">
            <a:extLst>
              <a:ext uri="{FF2B5EF4-FFF2-40B4-BE49-F238E27FC236}">
                <a16:creationId xmlns:a16="http://schemas.microsoft.com/office/drawing/2014/main" id="{0EDEE72D-7BE5-A44E-A17E-BB785CFB0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4765675"/>
            <a:ext cx="5124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ea typeface="標楷體" panose="02010601000101010101" pitchFamily="2" charset="-120"/>
              </a:rPr>
              <a:t>最多可以產生</a:t>
            </a:r>
            <a:r>
              <a:rPr lang="en-US" altLang="zh-TW">
                <a:ea typeface="標楷體" panose="02010601000101010101" pitchFamily="2" charset="-120"/>
              </a:rPr>
              <a:t>ad, ae, af, ag,</a:t>
            </a:r>
          </a:p>
          <a:p>
            <a:r>
              <a:rPr lang="en-US" altLang="zh-TW">
                <a:ea typeface="標楷體" panose="02010601000101010101" pitchFamily="2" charset="-120"/>
              </a:rPr>
              <a:t>                        bd, be, bf, bg,</a:t>
            </a:r>
          </a:p>
          <a:p>
            <a:r>
              <a:rPr lang="en-US" altLang="zh-TW">
                <a:ea typeface="標楷體" panose="02010601000101010101" pitchFamily="2" charset="-120"/>
              </a:rPr>
              <a:t>                        cd, ce, cf, cg </a:t>
            </a:r>
            <a:r>
              <a:rPr lang="zh-TW" altLang="zh-TW">
                <a:ea typeface="標楷體" panose="02010601000101010101" pitchFamily="2" charset="-120"/>
              </a:rPr>
              <a:t>等</a:t>
            </a:r>
            <a:r>
              <a:rPr lang="en-US" altLang="zh-TW">
                <a:ea typeface="標楷體" panose="02010601000101010101" pitchFamily="2" charset="-120"/>
              </a:rPr>
              <a:t>entries </a:t>
            </a:r>
            <a:r>
              <a:rPr lang="zh-TW" altLang="en-US">
                <a:ea typeface="標楷體" panose="02010601000101010101" pitchFamily="2" charset="-120"/>
              </a:rPr>
              <a:t>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B5AF79-9295-A744-BE48-01525E89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F666E4-9BBA-8F42-8C34-7F046BF6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D802-9693-FE4E-BB44-F202F193C259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4EC96E83-0909-214E-9C4E-37186402D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3608" y="692696"/>
            <a:ext cx="7666037" cy="5334000"/>
          </a:xfrm>
        </p:spPr>
        <p:txBody>
          <a:bodyPr/>
          <a:lstStyle/>
          <a:p>
            <a:r>
              <a:rPr lang="en-US" altLang="zh-TW" sz="2400" dirty="0"/>
              <a:t>void </a:t>
            </a:r>
            <a:r>
              <a:rPr lang="en-US" altLang="zh-TW" sz="2400" dirty="0" err="1"/>
              <a:t>mmult</a:t>
            </a:r>
            <a:r>
              <a:rPr lang="en-US" altLang="zh-TW" sz="2400" dirty="0"/>
              <a:t> (term a[ ], term b[ ], term d[ ] )</a:t>
            </a:r>
            <a:br>
              <a:rPr lang="en-US" altLang="zh-TW" sz="2400" dirty="0"/>
            </a:br>
            <a:r>
              <a:rPr lang="en-US" altLang="zh-TW" sz="2400" dirty="0"/>
              <a:t>/* multiply two sparse matrices */</a:t>
            </a:r>
            <a:br>
              <a:rPr lang="en-US" altLang="zh-TW" sz="2400" dirty="0"/>
            </a:br>
            <a:r>
              <a:rPr lang="en-US" altLang="zh-TW" sz="2400" dirty="0"/>
              <a:t>{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, j, column, </a:t>
            </a:r>
            <a:r>
              <a:rPr lang="en-US" altLang="zh-TW" sz="2400" dirty="0" err="1"/>
              <a:t>totalB</a:t>
            </a:r>
            <a:r>
              <a:rPr lang="en-US" altLang="zh-TW" sz="2400" dirty="0"/>
              <a:t> = b[0].value, 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 = 0;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rowsA</a:t>
            </a:r>
            <a:r>
              <a:rPr lang="en-US" altLang="zh-TW" sz="2400" dirty="0"/>
              <a:t> = a[0].row, </a:t>
            </a:r>
            <a:r>
              <a:rPr lang="en-US" altLang="zh-TW" sz="2400" dirty="0" err="1"/>
              <a:t>colsA</a:t>
            </a:r>
            <a:r>
              <a:rPr lang="en-US" altLang="zh-TW" sz="2400" dirty="0"/>
              <a:t> = a[0].col,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 err="1"/>
              <a:t>totalA</a:t>
            </a:r>
            <a:r>
              <a:rPr lang="en-US" altLang="zh-TW" sz="2400" dirty="0"/>
              <a:t> = a[0].value;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colsB</a:t>
            </a:r>
            <a:r>
              <a:rPr lang="en-US" altLang="zh-TW" sz="2400" dirty="0"/>
              <a:t> = b[0].col,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rowBegin</a:t>
            </a:r>
            <a:r>
              <a:rPr lang="en-US" altLang="zh-TW" sz="2400" dirty="0"/>
              <a:t> = 1, row = a[1].row, sum =0;</a:t>
            </a:r>
            <a:br>
              <a:rPr lang="en-US" altLang="zh-TW" sz="2400" dirty="0"/>
            </a:br>
            <a:r>
              <a:rPr lang="en-US" altLang="zh-TW" sz="2400" dirty="0"/>
              <a:t>     </a:t>
            </a:r>
            <a:r>
              <a:rPr lang="en-US" altLang="zh-TW" sz="2400" dirty="0">
                <a:solidFill>
                  <a:srgbClr val="FF0000"/>
                </a:solidFill>
              </a:rPr>
              <a:t>term </a:t>
            </a:r>
            <a:r>
              <a:rPr lang="en-US" altLang="zh-TW" sz="2400" dirty="0" err="1">
                <a:solidFill>
                  <a:srgbClr val="FF0000"/>
                </a:solidFill>
              </a:rPr>
              <a:t>newB</a:t>
            </a:r>
            <a:r>
              <a:rPr lang="en-US" altLang="zh-TW" sz="2400" dirty="0">
                <a:solidFill>
                  <a:srgbClr val="FF0000"/>
                </a:solidFill>
              </a:rPr>
              <a:t>[MAX_TERMS];</a:t>
            </a:r>
            <a:br>
              <a:rPr lang="en-US" altLang="zh-TW" sz="2400" dirty="0"/>
            </a:br>
            <a:r>
              <a:rPr lang="en-US" altLang="zh-TW" sz="2400" dirty="0"/>
              <a:t>     if (</a:t>
            </a:r>
            <a:r>
              <a:rPr lang="en-US" altLang="zh-TW" sz="2400" dirty="0" err="1"/>
              <a:t>colsA</a:t>
            </a:r>
            <a:r>
              <a:rPr lang="en-US" altLang="zh-TW" sz="2400" dirty="0"/>
              <a:t> != b[0].row){</a:t>
            </a:r>
            <a:br>
              <a:rPr lang="en-US" altLang="zh-TW" sz="2400" dirty="0"/>
            </a:br>
            <a:r>
              <a:rPr lang="en-US" altLang="zh-TW" sz="2400" dirty="0"/>
              <a:t>           </a:t>
            </a:r>
            <a:r>
              <a:rPr lang="en-US" altLang="zh-TW" sz="2400" dirty="0" err="1"/>
              <a:t>fprintf</a:t>
            </a:r>
            <a:r>
              <a:rPr lang="en-US" altLang="zh-TW" sz="2400" dirty="0"/>
              <a:t> (stderr, “Incompatible matrices\n”);</a:t>
            </a:r>
            <a:br>
              <a:rPr lang="en-US" altLang="zh-TW" sz="2400" dirty="0"/>
            </a:br>
            <a:r>
              <a:rPr lang="en-US" altLang="zh-TW" sz="2400" dirty="0"/>
              <a:t>           exit (1);</a:t>
            </a:r>
            <a:br>
              <a:rPr lang="en-US" altLang="zh-TW" sz="2400" dirty="0"/>
            </a:br>
            <a:r>
              <a:rPr lang="en-US" altLang="zh-TW" sz="2400" dirty="0"/>
              <a:t>     }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 err="1">
                <a:solidFill>
                  <a:srgbClr val="FF0000"/>
                </a:solidFill>
              </a:rPr>
              <a:t>fast_transpose</a:t>
            </a:r>
            <a:r>
              <a:rPr lang="en-US" altLang="zh-TW" sz="2400" dirty="0">
                <a:solidFill>
                  <a:srgbClr val="FF0000"/>
                </a:solidFill>
              </a:rPr>
              <a:t>(b, </a:t>
            </a:r>
            <a:r>
              <a:rPr lang="en-US" altLang="zh-TW" sz="2400" dirty="0" err="1">
                <a:solidFill>
                  <a:srgbClr val="FF0000"/>
                </a:solidFill>
              </a:rPr>
              <a:t>newB</a:t>
            </a:r>
            <a:r>
              <a:rPr lang="en-US" altLang="zh-TW" sz="2400" dirty="0">
                <a:solidFill>
                  <a:srgbClr val="FF0000"/>
                </a:solidFill>
              </a:rPr>
              <a:t>);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/>
              <a:t>/* set boundary condition */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/>
              <a:t>a[totalA+1].row = </a:t>
            </a:r>
            <a:r>
              <a:rPr lang="en-US" altLang="zh-TW" sz="2400" dirty="0" err="1"/>
              <a:t>rowsA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[totalB+1].row = </a:t>
            </a:r>
            <a:r>
              <a:rPr lang="en-US" altLang="zh-TW" sz="2400" dirty="0" err="1"/>
              <a:t>colsB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zh-TW" altLang="en-US" sz="2400" dirty="0"/>
              <a:t>    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[totalB+1].col = 0;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D4D0156-AC73-C84A-A6A5-0BF09FC14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801" y="4365104"/>
            <a:ext cx="22092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// </a:t>
            </a:r>
            <a:r>
              <a:rPr lang="en-US" altLang="zh-TW" dirty="0" err="1">
                <a:solidFill>
                  <a:srgbClr val="FF3300"/>
                </a:solidFill>
              </a:rPr>
              <a:t>colsB</a:t>
            </a:r>
            <a:r>
              <a:rPr lang="en-US" altLang="zh-TW" dirty="0">
                <a:solidFill>
                  <a:srgbClr val="FF3300"/>
                </a:solidFill>
              </a:rPr>
              <a:t> + </a:t>
            </a:r>
            <a:r>
              <a:rPr lang="en-US" altLang="zh-TW" dirty="0" err="1">
                <a:solidFill>
                  <a:srgbClr val="FF3300"/>
                </a:solidFill>
              </a:rPr>
              <a:t>totalB</a:t>
            </a:r>
            <a:endParaRPr lang="en-US" altLang="zh-TW" dirty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頁尾版面配置區 3">
            <a:extLst>
              <a:ext uri="{FF2B5EF4-FFF2-40B4-BE49-F238E27FC236}">
                <a16:creationId xmlns:a16="http://schemas.microsoft.com/office/drawing/2014/main" id="{A8472A71-268D-5B47-A23B-2B91CF39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11" name="投影片編號版面配置區 4">
            <a:extLst>
              <a:ext uri="{FF2B5EF4-FFF2-40B4-BE49-F238E27FC236}">
                <a16:creationId xmlns:a16="http://schemas.microsoft.com/office/drawing/2014/main" id="{279BC19D-65BC-CC4B-8A92-D82DA0A3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4EB-B3E3-C349-84E1-B921651A1977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41AB4D08-5368-F24D-91DD-144972FDF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4136" y="-475555"/>
            <a:ext cx="7772400" cy="7144915"/>
          </a:xfrm>
        </p:spPr>
        <p:txBody>
          <a:bodyPr/>
          <a:lstStyle/>
          <a:p>
            <a:br>
              <a:rPr lang="en-US" altLang="zh-TW" sz="2400" dirty="0"/>
            </a:br>
            <a:br>
              <a:rPr lang="en-US" altLang="zh-TW" sz="2400" dirty="0"/>
            </a:br>
            <a:r>
              <a:rPr lang="en-US" altLang="zh-TW" sz="2400" dirty="0"/>
              <a:t>for (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1;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&lt;= </a:t>
            </a:r>
            <a:r>
              <a:rPr lang="en-US" altLang="zh-TW" sz="2400" dirty="0" err="1"/>
              <a:t>totalA</a:t>
            </a:r>
            <a:r>
              <a:rPr lang="en-US" altLang="zh-TW" sz="2400" dirty="0"/>
              <a:t>; ) {</a:t>
            </a:r>
            <a:br>
              <a:rPr lang="en-US" altLang="zh-TW" sz="2400" dirty="0"/>
            </a:br>
            <a:r>
              <a:rPr lang="en-US" altLang="zh-TW" sz="2400" dirty="0"/>
              <a:t>    column =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[1].row;</a:t>
            </a:r>
            <a:br>
              <a:rPr lang="en-US" altLang="zh-TW" sz="2400" dirty="0"/>
            </a:br>
            <a:r>
              <a:rPr lang="en-US" altLang="zh-TW" sz="2400" dirty="0"/>
              <a:t>    for (j = 1; j &lt;= totalB+1;) {</a:t>
            </a:r>
            <a:br>
              <a:rPr lang="en-US" altLang="zh-TW" sz="2400" dirty="0"/>
            </a:br>
            <a:r>
              <a:rPr lang="en-US" altLang="zh-TW" sz="2400" dirty="0"/>
              <a:t>    /* </a:t>
            </a:r>
            <a:r>
              <a:rPr lang="en-US" altLang="zh-TW" sz="2400" dirty="0" err="1"/>
              <a:t>mutiply</a:t>
            </a:r>
            <a:r>
              <a:rPr lang="en-US" altLang="zh-TW" sz="2400" dirty="0"/>
              <a:t> row of a by column of b */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zh-TW" altLang="en-US" sz="2400" dirty="0"/>
              <a:t>   </a:t>
            </a:r>
            <a:r>
              <a:rPr lang="en-US" altLang="zh-TW" sz="2400" dirty="0"/>
              <a:t>if (</a:t>
            </a:r>
            <a:r>
              <a:rPr lang="en-US" altLang="zh-TW" sz="2400" dirty="0">
                <a:solidFill>
                  <a:srgbClr val="C00000"/>
                </a:solidFill>
              </a:rPr>
              <a:t>a[</a:t>
            </a:r>
            <a:r>
              <a:rPr lang="en-US" altLang="zh-TW" sz="2400" dirty="0" err="1">
                <a:solidFill>
                  <a:srgbClr val="C00000"/>
                </a:solidFill>
              </a:rPr>
              <a:t>i</a:t>
            </a:r>
            <a:r>
              <a:rPr lang="en-US" altLang="zh-TW" sz="2400" dirty="0">
                <a:solidFill>
                  <a:srgbClr val="C00000"/>
                </a:solidFill>
              </a:rPr>
              <a:t>].row != row</a:t>
            </a:r>
            <a:r>
              <a:rPr lang="en-US" altLang="zh-TW" sz="2400" dirty="0"/>
              <a:t>)  {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zh-TW" altLang="en-US" sz="2400" dirty="0"/>
              <a:t>    </a:t>
            </a:r>
            <a:r>
              <a:rPr lang="en-US" altLang="zh-TW" sz="2400" b="1" dirty="0" err="1"/>
              <a:t>storesum</a:t>
            </a:r>
            <a:r>
              <a:rPr lang="en-US" altLang="zh-TW" sz="2400" b="1" dirty="0"/>
              <a:t>(d, &amp;</a:t>
            </a:r>
            <a:r>
              <a:rPr lang="en-US" altLang="zh-TW" sz="2400" b="1" dirty="0" err="1"/>
              <a:t>totalD</a:t>
            </a:r>
            <a:r>
              <a:rPr lang="en-US" altLang="zh-TW" sz="2400" b="1" dirty="0"/>
              <a:t>, row, column, &amp;sum);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zh-TW" altLang="en-US" sz="2400" dirty="0"/>
              <a:t>   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rowBegin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zh-TW" altLang="en-US" sz="2400" dirty="0"/>
              <a:t>    </a:t>
            </a:r>
            <a:r>
              <a:rPr lang="en-US" altLang="zh-TW" sz="2400" dirty="0"/>
              <a:t>for (;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[j].row == column; </a:t>
            </a:r>
            <a:r>
              <a:rPr lang="en-US" altLang="zh-TW" sz="2400" dirty="0" err="1"/>
              <a:t>j++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         </a:t>
            </a:r>
            <a:r>
              <a:rPr lang="zh-TW" altLang="en-US" sz="2400" dirty="0"/>
              <a:t>       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zh-TW" altLang="en-US" sz="2400" dirty="0"/>
              <a:t>    </a:t>
            </a:r>
            <a:r>
              <a:rPr lang="en-US" altLang="zh-TW" sz="2400" dirty="0">
                <a:solidFill>
                  <a:srgbClr val="C00000"/>
                </a:solidFill>
              </a:rPr>
              <a:t>column =</a:t>
            </a:r>
            <a:r>
              <a:rPr lang="en-US" altLang="zh-TW" sz="2400" dirty="0" err="1">
                <a:solidFill>
                  <a:srgbClr val="C00000"/>
                </a:solidFill>
              </a:rPr>
              <a:t>newB</a:t>
            </a:r>
            <a:r>
              <a:rPr lang="en-US" altLang="zh-TW" sz="2400" dirty="0">
                <a:solidFill>
                  <a:srgbClr val="C00000"/>
                </a:solidFill>
              </a:rPr>
              <a:t>[j].row 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  <a:r>
              <a:rPr lang="zh-TW" altLang="en-US" sz="2400" dirty="0"/>
              <a:t>   </a:t>
            </a:r>
            <a:r>
              <a:rPr lang="en-US" altLang="zh-TW" sz="2400" dirty="0"/>
              <a:t>}</a:t>
            </a:r>
            <a:br>
              <a:rPr lang="en-US" altLang="zh-TW" sz="2400" dirty="0"/>
            </a:br>
            <a:r>
              <a:rPr lang="zh-TW" altLang="en-US" sz="2400" dirty="0"/>
              <a:t>       </a:t>
            </a:r>
            <a:r>
              <a:rPr lang="en-US" altLang="zh-TW" sz="2400" dirty="0"/>
              <a:t>else if (</a:t>
            </a:r>
            <a:r>
              <a:rPr lang="en-US" altLang="zh-TW" sz="2400" dirty="0" err="1">
                <a:solidFill>
                  <a:srgbClr val="C00000"/>
                </a:solidFill>
              </a:rPr>
              <a:t>newB</a:t>
            </a:r>
            <a:r>
              <a:rPr lang="en-US" altLang="zh-TW" sz="2400" dirty="0">
                <a:solidFill>
                  <a:srgbClr val="C00000"/>
                </a:solidFill>
              </a:rPr>
              <a:t>[j].row != </a:t>
            </a:r>
            <a:r>
              <a:rPr lang="zh-TW" altLang="en-US" sz="2400" dirty="0">
                <a:solidFill>
                  <a:srgbClr val="C00000"/>
                </a:solidFill>
              </a:rPr>
              <a:t> </a:t>
            </a:r>
            <a:r>
              <a:rPr lang="en-US" altLang="zh-TW" sz="2400" dirty="0">
                <a:solidFill>
                  <a:srgbClr val="C00000"/>
                </a:solidFill>
              </a:rPr>
              <a:t>column</a:t>
            </a:r>
            <a:r>
              <a:rPr lang="en-US" altLang="zh-TW" sz="2400" dirty="0"/>
              <a:t>) {</a:t>
            </a:r>
            <a:br>
              <a:rPr lang="en-US" altLang="zh-TW" sz="2400" dirty="0"/>
            </a:br>
            <a:r>
              <a:rPr lang="en-US" altLang="zh-TW" sz="2400" dirty="0"/>
              <a:t>           </a:t>
            </a:r>
            <a:r>
              <a:rPr lang="en-US" altLang="zh-TW" sz="2400" b="1" dirty="0" err="1"/>
              <a:t>storesum</a:t>
            </a:r>
            <a:r>
              <a:rPr lang="en-US" altLang="zh-TW" sz="2400" b="1" dirty="0"/>
              <a:t>(d, &amp;</a:t>
            </a:r>
            <a:r>
              <a:rPr lang="en-US" altLang="zh-TW" sz="2400" b="1" dirty="0" err="1"/>
              <a:t>totalD</a:t>
            </a:r>
            <a:r>
              <a:rPr lang="en-US" altLang="zh-TW" sz="2400" b="1" dirty="0"/>
              <a:t>, row, column, &amp;sum);</a:t>
            </a:r>
            <a:br>
              <a:rPr lang="en-US" altLang="zh-TW" sz="2400" b="1" dirty="0"/>
            </a:br>
            <a:r>
              <a:rPr lang="en-US" altLang="zh-TW" sz="2400" b="1" dirty="0"/>
              <a:t>          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rowBegin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       </a:t>
            </a:r>
            <a:r>
              <a:rPr lang="en-US" altLang="zh-TW" sz="2400" dirty="0">
                <a:solidFill>
                  <a:srgbClr val="C00000"/>
                </a:solidFill>
              </a:rPr>
              <a:t>column =</a:t>
            </a:r>
            <a:r>
              <a:rPr lang="en-US" altLang="zh-TW" sz="2400" dirty="0" err="1">
                <a:solidFill>
                  <a:srgbClr val="C00000"/>
                </a:solidFill>
              </a:rPr>
              <a:t>newB</a:t>
            </a:r>
            <a:r>
              <a:rPr lang="en-US" altLang="zh-TW" sz="2400" dirty="0">
                <a:solidFill>
                  <a:srgbClr val="C00000"/>
                </a:solidFill>
              </a:rPr>
              <a:t>[j].row</a:t>
            </a:r>
            <a:br>
              <a:rPr lang="en-US" altLang="zh-TW" sz="2400" dirty="0"/>
            </a:br>
            <a:r>
              <a:rPr lang="en-US" altLang="zh-TW" sz="2400" dirty="0"/>
              <a:t>       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9F777C2-D86F-9E48-A35B-3CFC43AC9EA0}"/>
              </a:ext>
            </a:extLst>
          </p:cNvPr>
          <p:cNvGrpSpPr/>
          <p:nvPr/>
        </p:nvGrpSpPr>
        <p:grpSpPr>
          <a:xfrm>
            <a:off x="1471737" y="692695"/>
            <a:ext cx="287960" cy="5832647"/>
            <a:chOff x="990600" y="2568997"/>
            <a:chExt cx="152400" cy="4038600"/>
          </a:xfrm>
        </p:grpSpPr>
        <p:sp>
          <p:nvSpPr>
            <p:cNvPr id="54277" name="Line 5">
              <a:extLst>
                <a:ext uri="{FF2B5EF4-FFF2-40B4-BE49-F238E27FC236}">
                  <a16:creationId xmlns:a16="http://schemas.microsoft.com/office/drawing/2014/main" id="{85909AD9-268A-2F47-97E5-DC8E73ACF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2568997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278" name="Line 6">
              <a:extLst>
                <a:ext uri="{FF2B5EF4-FFF2-40B4-BE49-F238E27FC236}">
                  <a16:creationId xmlns:a16="http://schemas.microsoft.com/office/drawing/2014/main" id="{57A9802B-37CA-C54C-B213-5BDAC827D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2568997"/>
              <a:ext cx="0" cy="403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1E1CC7-52DF-5C44-89D4-D428794B1C3F}"/>
              </a:ext>
            </a:extLst>
          </p:cNvPr>
          <p:cNvGrpSpPr/>
          <p:nvPr/>
        </p:nvGrpSpPr>
        <p:grpSpPr>
          <a:xfrm>
            <a:off x="1759696" y="1452355"/>
            <a:ext cx="203447" cy="5072987"/>
            <a:chOff x="1295400" y="3254797"/>
            <a:chExt cx="152400" cy="3352800"/>
          </a:xfrm>
        </p:grpSpPr>
        <p:sp>
          <p:nvSpPr>
            <p:cNvPr id="54279" name="Line 7">
              <a:extLst>
                <a:ext uri="{FF2B5EF4-FFF2-40B4-BE49-F238E27FC236}">
                  <a16:creationId xmlns:a16="http://schemas.microsoft.com/office/drawing/2014/main" id="{1E128147-04E9-6F4B-95ED-D878509DA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5400" y="3254797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280" name="Line 8">
              <a:extLst>
                <a:ext uri="{FF2B5EF4-FFF2-40B4-BE49-F238E27FC236}">
                  <a16:creationId xmlns:a16="http://schemas.microsoft.com/office/drawing/2014/main" id="{276C34A5-5BE6-D34F-814D-ABDB73543F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5400" y="3254797"/>
              <a:ext cx="0" cy="335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4E1153-B56D-1E4A-BF4E-DEFC2A7C165B}"/>
              </a:ext>
            </a:extLst>
          </p:cNvPr>
          <p:cNvSpPr txBox="1"/>
          <p:nvPr/>
        </p:nvSpPr>
        <p:spPr>
          <a:xfrm>
            <a:off x="5534666" y="1988840"/>
            <a:ext cx="3627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If the row of A is changed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F0A6F53-1E8F-9248-BCB0-435D04EA8D49}"/>
              </a:ext>
            </a:extLst>
          </p:cNvPr>
          <p:cNvSpPr txBox="1"/>
          <p:nvPr/>
        </p:nvSpPr>
        <p:spPr>
          <a:xfrm>
            <a:off x="6193340" y="2683768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Update result d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D39C30-A058-AC42-9C41-3CF1E8A983E6}"/>
              </a:ext>
            </a:extLst>
          </p:cNvPr>
          <p:cNvSpPr txBox="1"/>
          <p:nvPr/>
        </p:nvSpPr>
        <p:spPr>
          <a:xfrm>
            <a:off x="3721771" y="3466354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// Discard the remaining cols of B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C798A1-AEAD-1B48-B6A6-B61AFE7CFF87}"/>
              </a:ext>
            </a:extLst>
          </p:cNvPr>
          <p:cNvSpPr txBox="1"/>
          <p:nvPr/>
        </p:nvSpPr>
        <p:spPr>
          <a:xfrm>
            <a:off x="5510336" y="4193705"/>
            <a:ext cx="3627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If the row of B is changed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01AD98-66AF-FB49-BDE3-BA6C5DD0A90B}"/>
              </a:ext>
            </a:extLst>
          </p:cNvPr>
          <p:cNvSpPr txBox="1"/>
          <p:nvPr/>
        </p:nvSpPr>
        <p:spPr>
          <a:xfrm>
            <a:off x="6477000" y="5234981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Update result d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CDFDAB-8D95-A84C-8660-41D71794F3A3}"/>
              </a:ext>
            </a:extLst>
          </p:cNvPr>
          <p:cNvSpPr txBox="1"/>
          <p:nvPr/>
        </p:nvSpPr>
        <p:spPr>
          <a:xfrm>
            <a:off x="4510810" y="5930749"/>
            <a:ext cx="4351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// Discard the remaining cols of A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BD0F305-9A30-F24E-83FF-1E12C7B88371}"/>
              </a:ext>
            </a:extLst>
          </p:cNvPr>
          <p:cNvSpPr txBox="1"/>
          <p:nvPr/>
        </p:nvSpPr>
        <p:spPr>
          <a:xfrm>
            <a:off x="5287804" y="511326"/>
            <a:ext cx="2928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// Count the rows of A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145B367F-5492-7642-A3E4-940867A4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52DE72E2-00EB-F04C-9D7B-F61DFF8A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4355-2558-D640-9515-1D9BA691C639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09C899F-E1BC-774E-BEFC-F4755D10A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3163" y="304800"/>
            <a:ext cx="7437437" cy="6019800"/>
          </a:xfrm>
        </p:spPr>
        <p:txBody>
          <a:bodyPr/>
          <a:lstStyle/>
          <a:p>
            <a:r>
              <a:rPr lang="en-US" altLang="zh-TW" sz="2400" dirty="0"/>
              <a:t>        else switch (COMPARE (a[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].col, </a:t>
            </a:r>
            <a:r>
              <a:rPr lang="en-US" altLang="zh-TW" sz="2400" dirty="0" err="1"/>
              <a:t>newB</a:t>
            </a:r>
            <a:r>
              <a:rPr lang="en-US" altLang="zh-TW" sz="2400" dirty="0"/>
              <a:t>[j].col)) {</a:t>
            </a:r>
            <a:br>
              <a:rPr lang="en-US" altLang="zh-TW" sz="2400" dirty="0"/>
            </a:br>
            <a:r>
              <a:rPr lang="en-US" altLang="zh-TW" sz="2400" dirty="0"/>
              <a:t>            case -1: /* go to next term in a */</a:t>
            </a:r>
            <a:br>
              <a:rPr lang="en-US" altLang="zh-TW" sz="2400" dirty="0"/>
            </a:br>
            <a:r>
              <a:rPr lang="en-US" altLang="zh-TW" sz="2400" dirty="0"/>
              <a:t>                     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++; break;</a:t>
            </a:r>
            <a:br>
              <a:rPr lang="en-US" altLang="zh-TW" sz="2400" dirty="0"/>
            </a:br>
            <a:r>
              <a:rPr lang="en-US" altLang="zh-TW" sz="2400" dirty="0"/>
              <a:t>            case 0: /* add terms, go to next term in a and b */</a:t>
            </a:r>
            <a:br>
              <a:rPr lang="en-US" altLang="zh-TW" sz="2400" dirty="0"/>
            </a:br>
            <a:r>
              <a:rPr lang="en-US" altLang="zh-TW" sz="2400" dirty="0"/>
              <a:t>                      </a:t>
            </a:r>
            <a:r>
              <a:rPr lang="en-US" altLang="zh-TW" sz="2400" b="1" dirty="0"/>
              <a:t>sum += (a[</a:t>
            </a:r>
            <a:r>
              <a:rPr lang="en-US" altLang="zh-TW" sz="2400" b="1" dirty="0" err="1"/>
              <a:t>i</a:t>
            </a:r>
            <a:r>
              <a:rPr lang="en-US" altLang="zh-TW" sz="2400" b="1" dirty="0"/>
              <a:t>++].value * </a:t>
            </a:r>
            <a:r>
              <a:rPr lang="en-US" altLang="zh-TW" sz="2400" b="1" dirty="0" err="1"/>
              <a:t>newB</a:t>
            </a:r>
            <a:r>
              <a:rPr lang="en-US" altLang="zh-TW" sz="2400" b="1" dirty="0"/>
              <a:t>[</a:t>
            </a:r>
            <a:r>
              <a:rPr lang="en-US" altLang="zh-TW" sz="2400" b="1" dirty="0" err="1"/>
              <a:t>j++</a:t>
            </a:r>
            <a:r>
              <a:rPr lang="en-US" altLang="zh-TW" sz="2400" b="1" dirty="0"/>
              <a:t>].value);</a:t>
            </a:r>
            <a:br>
              <a:rPr lang="en-US" altLang="zh-TW" sz="2400" dirty="0"/>
            </a:br>
            <a:r>
              <a:rPr lang="en-US" altLang="zh-TW" sz="2400" dirty="0"/>
              <a:t>                      break;</a:t>
            </a:r>
            <a:br>
              <a:rPr lang="en-US" altLang="zh-TW" sz="2400" dirty="0"/>
            </a:br>
            <a:r>
              <a:rPr lang="en-US" altLang="zh-TW" sz="2400" dirty="0"/>
              <a:t>             case 1: /* advance to next term in b*/</a:t>
            </a:r>
            <a:br>
              <a:rPr lang="en-US" altLang="zh-TW" sz="2400" dirty="0"/>
            </a:br>
            <a:r>
              <a:rPr lang="en-US" altLang="zh-TW" sz="2400" dirty="0"/>
              <a:t>                       </a:t>
            </a:r>
            <a:r>
              <a:rPr lang="en-US" altLang="zh-TW" sz="2400" dirty="0" err="1"/>
              <a:t>j++</a:t>
            </a:r>
            <a:r>
              <a:rPr lang="en-US" altLang="zh-TW" sz="2400" dirty="0"/>
              <a:t>   </a:t>
            </a:r>
            <a:br>
              <a:rPr lang="en-US" altLang="zh-TW" sz="2400" dirty="0"/>
            </a:br>
            <a:r>
              <a:rPr lang="en-US" altLang="zh-TW" sz="2400" dirty="0"/>
              <a:t>          }</a:t>
            </a:r>
            <a:br>
              <a:rPr lang="en-US" altLang="zh-TW" sz="2400" dirty="0"/>
            </a:br>
            <a:r>
              <a:rPr lang="en-US" altLang="zh-TW" sz="2400" dirty="0"/>
              <a:t>      } /* end of for j &lt;= totalB+1 */</a:t>
            </a:r>
            <a:br>
              <a:rPr lang="en-US" altLang="zh-TW" sz="2400" dirty="0"/>
            </a:br>
            <a:r>
              <a:rPr lang="en-US" altLang="zh-TW" sz="2400" dirty="0"/>
              <a:t>      for (;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].row == row;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++)</a:t>
            </a:r>
            <a:br>
              <a:rPr lang="en-US" altLang="zh-TW" sz="2400" dirty="0"/>
            </a:br>
            <a:r>
              <a:rPr lang="en-US" altLang="zh-TW" sz="2400" dirty="0"/>
              <a:t>           ;</a:t>
            </a:r>
            <a:br>
              <a:rPr lang="en-US" altLang="zh-TW" sz="2400" dirty="0"/>
            </a:br>
            <a:r>
              <a:rPr lang="en-US" altLang="zh-TW" sz="2400" dirty="0"/>
              <a:t>       </a:t>
            </a:r>
            <a:r>
              <a:rPr lang="en-US" altLang="zh-TW" sz="2400" dirty="0" err="1">
                <a:solidFill>
                  <a:srgbClr val="C00000"/>
                </a:solidFill>
              </a:rPr>
              <a:t>rowBegin</a:t>
            </a:r>
            <a:r>
              <a:rPr lang="en-US" altLang="zh-TW" sz="2400" dirty="0">
                <a:solidFill>
                  <a:srgbClr val="C00000"/>
                </a:solidFill>
              </a:rPr>
              <a:t> = </a:t>
            </a:r>
            <a:r>
              <a:rPr lang="en-US" altLang="zh-TW" sz="2400" dirty="0" err="1">
                <a:solidFill>
                  <a:srgbClr val="C00000"/>
                </a:solidFill>
              </a:rPr>
              <a:t>i</a:t>
            </a:r>
            <a:r>
              <a:rPr lang="en-US" altLang="zh-TW" sz="2400" dirty="0">
                <a:solidFill>
                  <a:srgbClr val="C00000"/>
                </a:solidFill>
              </a:rPr>
              <a:t>; row = a[</a:t>
            </a:r>
            <a:r>
              <a:rPr lang="en-US" altLang="zh-TW" sz="2400" dirty="0" err="1">
                <a:solidFill>
                  <a:srgbClr val="C00000"/>
                </a:solidFill>
              </a:rPr>
              <a:t>i</a:t>
            </a:r>
            <a:r>
              <a:rPr lang="en-US" altLang="zh-TW" sz="2400" dirty="0">
                <a:solidFill>
                  <a:srgbClr val="C00000"/>
                </a:solidFill>
              </a:rPr>
              <a:t>].row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} /* end of for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&lt;=</a:t>
            </a:r>
            <a:r>
              <a:rPr lang="en-US" altLang="zh-TW" sz="2400" dirty="0" err="1"/>
              <a:t>totalA</a:t>
            </a:r>
            <a:r>
              <a:rPr lang="en-US" altLang="zh-TW" sz="2400" dirty="0"/>
              <a:t> */</a:t>
            </a:r>
            <a:br>
              <a:rPr lang="en-US" altLang="zh-TW" sz="2400" dirty="0"/>
            </a:br>
            <a:r>
              <a:rPr lang="en-US" altLang="zh-TW" sz="2400" dirty="0"/>
              <a:t>    d[0].row = </a:t>
            </a:r>
            <a:r>
              <a:rPr lang="en-US" altLang="zh-TW" sz="2400" dirty="0" err="1"/>
              <a:t>rowsA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    d[0].col = </a:t>
            </a:r>
            <a:r>
              <a:rPr lang="en-US" altLang="zh-TW" sz="2400" dirty="0" err="1"/>
              <a:t>colsB</a:t>
            </a:r>
            <a:r>
              <a:rPr lang="en-US" altLang="zh-TW" sz="2400" dirty="0"/>
              <a:t>; d[0].value = 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;</a:t>
            </a:r>
            <a:br>
              <a:rPr lang="en-US" altLang="zh-TW" sz="2400" dirty="0"/>
            </a:br>
            <a:r>
              <a:rPr lang="en-US" altLang="zh-TW" sz="2400" dirty="0"/>
              <a:t>} 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11D40B6B-D669-0948-850B-5600B84A5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943600"/>
            <a:ext cx="46025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2.10: </a:t>
            </a:r>
            <a:r>
              <a:rPr lang="en-US" altLang="zh-TW" sz="1600" u="sng" dirty="0"/>
              <a:t>Sparse matrix multiplication (p.82)</a:t>
            </a:r>
            <a:endParaRPr lang="en-US" altLang="zh-TW" sz="1600" b="1" u="sng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A7A2D6A-2B40-B245-A391-ADF32D8A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122" y="4293096"/>
            <a:ext cx="2543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// Change row of A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6214A01-997A-594C-B2AB-4430FA981618}"/>
              </a:ext>
            </a:extLst>
          </p:cNvPr>
          <p:cNvGrpSpPr/>
          <p:nvPr/>
        </p:nvGrpSpPr>
        <p:grpSpPr>
          <a:xfrm rot="10800000" flipH="1">
            <a:off x="1173163" y="0"/>
            <a:ext cx="205555" cy="5067580"/>
            <a:chOff x="990600" y="2568997"/>
            <a:chExt cx="152400" cy="4038600"/>
          </a:xfrm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4B172BED-7B20-F444-AF7B-096615ADD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2568997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62E60A0B-8E5D-C64B-857C-7A0440094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2568997"/>
              <a:ext cx="0" cy="403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D5E6EB8-8CB9-F442-8A22-25ED4C17C532}"/>
              </a:ext>
            </a:extLst>
          </p:cNvPr>
          <p:cNvGrpSpPr/>
          <p:nvPr/>
        </p:nvGrpSpPr>
        <p:grpSpPr>
          <a:xfrm rot="10800000" flipH="1">
            <a:off x="1414116" y="-1539552"/>
            <a:ext cx="205555" cy="5067580"/>
            <a:chOff x="990600" y="2568997"/>
            <a:chExt cx="152400" cy="4038600"/>
          </a:xfrm>
        </p:grpSpPr>
        <p:sp>
          <p:nvSpPr>
            <p:cNvPr id="12" name="Line 5">
              <a:extLst>
                <a:ext uri="{FF2B5EF4-FFF2-40B4-BE49-F238E27FC236}">
                  <a16:creationId xmlns:a16="http://schemas.microsoft.com/office/drawing/2014/main" id="{38AD6B2E-E59C-1C49-AF21-083ED7493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2568997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5ADF8282-D199-EC4A-89EC-EB9C4BD64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2568997"/>
              <a:ext cx="0" cy="403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3D27BE9-101F-EB43-8233-6DA73A1A4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C35A64E-33FA-1A43-9096-C2E2519D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2A2D-7D66-D344-961E-B16D2D6278AC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F749B759-DB89-4B4C-9A39-2784D0E15C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Analyzing the algorithm</a:t>
            </a: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05962B6D-9E72-9547-94E5-0A31C1092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1717675"/>
            <a:ext cx="4092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 err="1"/>
              <a:t>colsB</a:t>
            </a:r>
            <a:r>
              <a:rPr lang="en-US" altLang="zh-TW" dirty="0"/>
              <a:t> * termsrow</a:t>
            </a:r>
            <a:r>
              <a:rPr lang="en-US" altLang="zh-TW" baseline="-25000" dirty="0"/>
              <a:t>1</a:t>
            </a:r>
            <a:r>
              <a:rPr lang="en-US" altLang="zh-TW" dirty="0"/>
              <a:t> + </a:t>
            </a:r>
            <a:r>
              <a:rPr lang="en-US" altLang="zh-TW" dirty="0" err="1"/>
              <a:t>totalB</a:t>
            </a:r>
            <a:r>
              <a:rPr lang="en-US" altLang="zh-TW" dirty="0"/>
              <a:t> +…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ED57A5-15FE-8C4D-BD64-0387DE5B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73" y="3297480"/>
            <a:ext cx="7416800" cy="12827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C6C584E-B26D-1C49-8A7C-535A2A737588}"/>
              </a:ext>
            </a:extLst>
          </p:cNvPr>
          <p:cNvSpPr txBox="1"/>
          <p:nvPr/>
        </p:nvSpPr>
        <p:spPr>
          <a:xfrm>
            <a:off x="2195736" y="2147595"/>
            <a:ext cx="4396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# non-zero elements in row 1 of A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EC736D-EC56-4DA7-9F5E-F36F79005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712086"/>
            <a:ext cx="3897082" cy="15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9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3D27BE9-101F-EB43-8233-6DA73A1A4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C35A64E-33FA-1A43-9096-C2E2519D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2A2D-7D66-D344-961E-B16D2D6278AC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F749B759-DB89-4B4C-9A39-2784D0E15C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Analyzing the algorithm</a:t>
            </a: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05962B6D-9E72-9547-94E5-0A31C1092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1717675"/>
            <a:ext cx="708399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 err="1"/>
              <a:t>colsB</a:t>
            </a:r>
            <a:r>
              <a:rPr lang="en-US" altLang="zh-TW" dirty="0"/>
              <a:t> * termsrow</a:t>
            </a:r>
            <a:r>
              <a:rPr lang="en-US" altLang="zh-TW" baseline="-25000" dirty="0"/>
              <a:t>1</a:t>
            </a:r>
            <a:r>
              <a:rPr lang="en-US" altLang="zh-TW" dirty="0"/>
              <a:t> + </a:t>
            </a:r>
            <a:r>
              <a:rPr lang="en-US" altLang="zh-TW" dirty="0" err="1"/>
              <a:t>totalB</a:t>
            </a:r>
            <a:r>
              <a:rPr lang="en-US" altLang="zh-TW" dirty="0"/>
              <a:t> +</a:t>
            </a:r>
          </a:p>
          <a:p>
            <a:r>
              <a:rPr lang="en-US" altLang="zh-TW" dirty="0" err="1"/>
              <a:t>colsB</a:t>
            </a:r>
            <a:r>
              <a:rPr lang="en-US" altLang="zh-TW" dirty="0"/>
              <a:t> * termsrow</a:t>
            </a:r>
            <a:r>
              <a:rPr lang="en-US" altLang="zh-TW" baseline="-25000" dirty="0"/>
              <a:t>2</a:t>
            </a:r>
            <a:r>
              <a:rPr lang="en-US" altLang="zh-TW" dirty="0"/>
              <a:t> + </a:t>
            </a:r>
            <a:r>
              <a:rPr lang="en-US" altLang="zh-TW" dirty="0" err="1"/>
              <a:t>totalB</a:t>
            </a:r>
            <a:r>
              <a:rPr lang="en-US" altLang="zh-TW" dirty="0"/>
              <a:t> +</a:t>
            </a:r>
          </a:p>
          <a:p>
            <a:r>
              <a:rPr lang="en-US" altLang="zh-TW" dirty="0"/>
              <a:t>… +</a:t>
            </a:r>
          </a:p>
          <a:p>
            <a:r>
              <a:rPr lang="en-US" altLang="zh-TW" dirty="0" err="1"/>
              <a:t>colsB</a:t>
            </a:r>
            <a:r>
              <a:rPr lang="en-US" altLang="zh-TW" dirty="0"/>
              <a:t> * </a:t>
            </a:r>
            <a:r>
              <a:rPr lang="en-US" altLang="zh-TW" dirty="0" err="1"/>
              <a:t>termsrow</a:t>
            </a:r>
            <a:r>
              <a:rPr lang="en-US" altLang="zh-TW" baseline="-25000" dirty="0" err="1"/>
              <a:t>m</a:t>
            </a:r>
            <a:r>
              <a:rPr lang="en-US" altLang="zh-TW" dirty="0"/>
              <a:t> + </a:t>
            </a:r>
            <a:r>
              <a:rPr lang="en-US" altLang="zh-TW" dirty="0" err="1"/>
              <a:t>totalB</a:t>
            </a:r>
            <a:endParaRPr lang="en-US" altLang="zh-TW" dirty="0"/>
          </a:p>
          <a:p>
            <a:r>
              <a:rPr lang="en-US" altLang="zh-TW" dirty="0"/>
              <a:t>= </a:t>
            </a:r>
            <a:r>
              <a:rPr lang="en-US" altLang="zh-TW" dirty="0" err="1"/>
              <a:t>colsB</a:t>
            </a:r>
            <a:r>
              <a:rPr lang="en-US" altLang="zh-TW" dirty="0"/>
              <a:t> * (termsrow</a:t>
            </a:r>
            <a:r>
              <a:rPr lang="en-US" altLang="zh-TW" baseline="-25000" dirty="0"/>
              <a:t>1</a:t>
            </a:r>
            <a:r>
              <a:rPr lang="en-US" altLang="zh-TW" dirty="0"/>
              <a:t> + termsrow</a:t>
            </a:r>
            <a:r>
              <a:rPr lang="en-US" altLang="zh-TW" baseline="-25000" dirty="0"/>
              <a:t>2</a:t>
            </a:r>
            <a:r>
              <a:rPr lang="en-US" altLang="zh-TW" dirty="0"/>
              <a:t> + … + </a:t>
            </a:r>
            <a:r>
              <a:rPr lang="en-US" altLang="zh-TW" dirty="0" err="1"/>
              <a:t>termsrow</a:t>
            </a:r>
            <a:r>
              <a:rPr lang="en-US" altLang="zh-TW" baseline="-25000" dirty="0" err="1"/>
              <a:t>m</a:t>
            </a:r>
            <a:r>
              <a:rPr lang="en-US" altLang="zh-TW" dirty="0"/>
              <a:t>) +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rowsA</a:t>
            </a:r>
            <a:r>
              <a:rPr lang="en-US" altLang="zh-TW" dirty="0"/>
              <a:t> * </a:t>
            </a:r>
            <a:r>
              <a:rPr lang="en-US" altLang="zh-TW" dirty="0" err="1"/>
              <a:t>totalB</a:t>
            </a:r>
            <a:endParaRPr lang="en-US" altLang="zh-TW" dirty="0"/>
          </a:p>
          <a:p>
            <a:r>
              <a:rPr lang="en-US" altLang="zh-TW" dirty="0"/>
              <a:t>= </a:t>
            </a:r>
            <a:r>
              <a:rPr lang="en-US" altLang="zh-TW" dirty="0" err="1"/>
              <a:t>colsB</a:t>
            </a:r>
            <a:r>
              <a:rPr lang="en-US" altLang="zh-TW" dirty="0"/>
              <a:t> * </a:t>
            </a:r>
            <a:r>
              <a:rPr lang="en-US" altLang="zh-TW" dirty="0" err="1"/>
              <a:t>totalA</a:t>
            </a:r>
            <a:r>
              <a:rPr lang="en-US" altLang="zh-TW" dirty="0"/>
              <a:t> + </a:t>
            </a:r>
            <a:r>
              <a:rPr lang="en-US" altLang="zh-TW" dirty="0" err="1"/>
              <a:t>rowA</a:t>
            </a:r>
            <a:r>
              <a:rPr lang="en-US" altLang="zh-TW" dirty="0"/>
              <a:t> * </a:t>
            </a:r>
            <a:r>
              <a:rPr lang="en-US" altLang="zh-TW" dirty="0" err="1"/>
              <a:t>totalB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O(</a:t>
            </a:r>
            <a:r>
              <a:rPr lang="en-US" altLang="zh-TW" dirty="0" err="1"/>
              <a:t>colsB</a:t>
            </a:r>
            <a:r>
              <a:rPr lang="en-US" altLang="zh-TW" dirty="0"/>
              <a:t> * </a:t>
            </a:r>
            <a:r>
              <a:rPr lang="en-US" altLang="zh-TW" dirty="0" err="1"/>
              <a:t>totalA</a:t>
            </a:r>
            <a:r>
              <a:rPr lang="en-US" altLang="zh-TW" dirty="0"/>
              <a:t> + </a:t>
            </a:r>
            <a:r>
              <a:rPr lang="en-US" altLang="zh-TW" dirty="0" err="1"/>
              <a:t>rowsA</a:t>
            </a:r>
            <a:r>
              <a:rPr lang="en-US" altLang="zh-TW" dirty="0"/>
              <a:t> * </a:t>
            </a:r>
            <a:r>
              <a:rPr lang="en-US" altLang="zh-TW" dirty="0" err="1"/>
              <a:t>totalB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175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171A7CAF-B4A9-824E-B17B-821D5983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81147C43-5506-1648-A646-C63596F9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2FEA-81AC-A94E-8E12-A34FFBB94D4A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FAC1E85F-CF1A-0F46-B657-D74B94C39D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7239000" cy="3048000"/>
          </a:xfrm>
        </p:spPr>
        <p:txBody>
          <a:bodyPr/>
          <a:lstStyle/>
          <a:p>
            <a:r>
              <a:rPr lang="en-US" altLang="zh-TW" sz="2800" dirty="0"/>
              <a:t>for (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=0; 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&lt; </a:t>
            </a:r>
            <a:r>
              <a:rPr lang="en-US" altLang="zh-TW" sz="2800" dirty="0" err="1"/>
              <a:t>rowsA</a:t>
            </a:r>
            <a:r>
              <a:rPr lang="en-US" altLang="zh-TW" sz="2800" dirty="0"/>
              <a:t>; </a:t>
            </a:r>
            <a:r>
              <a:rPr lang="en-US" altLang="zh-TW" sz="2800" dirty="0" err="1"/>
              <a:t>i</a:t>
            </a:r>
            <a:r>
              <a:rPr lang="en-US" altLang="zh-TW" sz="2800" dirty="0"/>
              <a:t>++)</a:t>
            </a:r>
            <a:br>
              <a:rPr lang="en-US" altLang="zh-TW" sz="2800" dirty="0"/>
            </a:br>
            <a:r>
              <a:rPr lang="en-US" altLang="zh-TW" sz="2800" dirty="0"/>
              <a:t>    for (j=0; j &lt; </a:t>
            </a:r>
            <a:r>
              <a:rPr lang="en-US" altLang="zh-TW" sz="2800" dirty="0" err="1"/>
              <a:t>colsB</a:t>
            </a:r>
            <a:r>
              <a:rPr lang="en-US" altLang="zh-TW" sz="2800" dirty="0"/>
              <a:t>; </a:t>
            </a:r>
            <a:r>
              <a:rPr lang="en-US" altLang="zh-TW" sz="2800" dirty="0" err="1"/>
              <a:t>j++</a:t>
            </a:r>
            <a:r>
              <a:rPr lang="en-US" altLang="zh-TW" sz="2800" dirty="0"/>
              <a:t>) {</a:t>
            </a:r>
            <a:br>
              <a:rPr lang="en-US" altLang="zh-TW" sz="2800" dirty="0"/>
            </a:br>
            <a:r>
              <a:rPr lang="en-US" altLang="zh-TW" sz="2800" dirty="0"/>
              <a:t>       sum =0;</a:t>
            </a:r>
            <a:br>
              <a:rPr lang="en-US" altLang="zh-TW" sz="2800" dirty="0"/>
            </a:br>
            <a:r>
              <a:rPr lang="en-US" altLang="zh-TW" sz="2800" dirty="0"/>
              <a:t>       for (k=0; k &lt; </a:t>
            </a:r>
            <a:r>
              <a:rPr lang="en-US" altLang="zh-TW" sz="2800" dirty="0" err="1"/>
              <a:t>colsA</a:t>
            </a:r>
            <a:r>
              <a:rPr lang="en-US" altLang="zh-TW" sz="2800" dirty="0"/>
              <a:t>; k++)</a:t>
            </a:r>
            <a:br>
              <a:rPr lang="en-US" altLang="zh-TW" sz="2800" dirty="0"/>
            </a:br>
            <a:r>
              <a:rPr lang="en-US" altLang="zh-TW" sz="2800" dirty="0"/>
              <a:t>            sum += (a[</a:t>
            </a:r>
            <a:r>
              <a:rPr lang="en-US" altLang="zh-TW" sz="2800" dirty="0" err="1"/>
              <a:t>i</a:t>
            </a:r>
            <a:r>
              <a:rPr lang="en-US" altLang="zh-TW" sz="2800" dirty="0"/>
              <a:t>][k] *b[k][j]);</a:t>
            </a:r>
            <a:br>
              <a:rPr lang="en-US" altLang="zh-TW" sz="2800" dirty="0"/>
            </a:br>
            <a:r>
              <a:rPr lang="en-US" altLang="zh-TW" sz="2800" dirty="0"/>
              <a:t>       d[</a:t>
            </a:r>
            <a:r>
              <a:rPr lang="en-US" altLang="zh-TW" sz="2800" dirty="0" err="1"/>
              <a:t>i</a:t>
            </a:r>
            <a:r>
              <a:rPr lang="en-US" altLang="zh-TW" sz="2800" dirty="0"/>
              <a:t>][j] =sum; </a:t>
            </a:r>
            <a:br>
              <a:rPr lang="en-US" altLang="zh-TW" sz="2800" dirty="0"/>
            </a:br>
            <a:r>
              <a:rPr lang="en-US" altLang="zh-TW" sz="2800" dirty="0"/>
              <a:t>   }</a:t>
            </a:r>
            <a:br>
              <a:rPr lang="en-US" altLang="zh-TW" sz="2800" dirty="0"/>
            </a:br>
            <a:endParaRPr lang="en-US" altLang="zh-TW" sz="2800" dirty="0"/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8D54FDE1-2965-2A49-952D-FB4DA5BF1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304800"/>
            <a:ext cx="81645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/>
              <a:t>Compared with matrix multiplication using array</a:t>
            </a:r>
            <a:endParaRPr lang="en-US" altLang="zh-TW"/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C83ABD7D-102D-3B43-A6F1-5355E11F9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810000"/>
            <a:ext cx="466473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3300"/>
                </a:solidFill>
              </a:rPr>
              <a:t>O(</a:t>
            </a:r>
            <a:r>
              <a:rPr lang="en-US" altLang="zh-TW" dirty="0" err="1">
                <a:solidFill>
                  <a:srgbClr val="FF3300"/>
                </a:solidFill>
              </a:rPr>
              <a:t>rowsA</a:t>
            </a:r>
            <a:r>
              <a:rPr lang="en-US" altLang="zh-TW" dirty="0">
                <a:solidFill>
                  <a:srgbClr val="FF3300"/>
                </a:solidFill>
              </a:rPr>
              <a:t> * </a:t>
            </a:r>
            <a:r>
              <a:rPr lang="en-US" altLang="zh-TW" dirty="0" err="1">
                <a:solidFill>
                  <a:srgbClr val="FF3300"/>
                </a:solidFill>
              </a:rPr>
              <a:t>colsA</a:t>
            </a:r>
            <a:r>
              <a:rPr lang="en-US" altLang="zh-TW" dirty="0">
                <a:solidFill>
                  <a:srgbClr val="FF3300"/>
                </a:solidFill>
              </a:rPr>
              <a:t> * </a:t>
            </a:r>
            <a:r>
              <a:rPr lang="en-US" altLang="zh-TW" dirty="0" err="1">
                <a:solidFill>
                  <a:srgbClr val="FF3300"/>
                </a:solidFill>
              </a:rPr>
              <a:t>colsB</a:t>
            </a:r>
            <a:r>
              <a:rPr lang="en-US" altLang="zh-TW" dirty="0">
                <a:solidFill>
                  <a:srgbClr val="FF3300"/>
                </a:solidFill>
              </a:rPr>
              <a:t>)  </a:t>
            </a:r>
            <a:r>
              <a:rPr lang="en-US" altLang="zh-TW" dirty="0"/>
              <a:t>vs.</a:t>
            </a:r>
            <a:endParaRPr lang="en-US" altLang="zh-TW" dirty="0">
              <a:solidFill>
                <a:srgbClr val="FF3300"/>
              </a:solidFill>
            </a:endParaRPr>
          </a:p>
          <a:p>
            <a:r>
              <a:rPr lang="en-US" altLang="zh-TW" dirty="0">
                <a:solidFill>
                  <a:srgbClr val="FF3300"/>
                </a:solidFill>
              </a:rPr>
              <a:t>O(</a:t>
            </a:r>
            <a:r>
              <a:rPr lang="en-US" altLang="zh-TW" dirty="0" err="1">
                <a:solidFill>
                  <a:srgbClr val="FF3300"/>
                </a:solidFill>
              </a:rPr>
              <a:t>colsB</a:t>
            </a:r>
            <a:r>
              <a:rPr lang="en-US" altLang="zh-TW" dirty="0">
                <a:solidFill>
                  <a:srgbClr val="FF3300"/>
                </a:solidFill>
              </a:rPr>
              <a:t> * </a:t>
            </a:r>
            <a:r>
              <a:rPr lang="en-US" altLang="zh-TW" dirty="0" err="1">
                <a:solidFill>
                  <a:srgbClr val="FF3300"/>
                </a:solidFill>
              </a:rPr>
              <a:t>totalA</a:t>
            </a:r>
            <a:r>
              <a:rPr lang="en-US" altLang="zh-TW" dirty="0">
                <a:solidFill>
                  <a:srgbClr val="FF3300"/>
                </a:solidFill>
              </a:rPr>
              <a:t> + </a:t>
            </a:r>
            <a:r>
              <a:rPr lang="en-US" altLang="zh-TW" dirty="0" err="1">
                <a:solidFill>
                  <a:srgbClr val="FF3300"/>
                </a:solidFill>
              </a:rPr>
              <a:t>rowsA</a:t>
            </a:r>
            <a:r>
              <a:rPr lang="en-US" altLang="zh-TW" dirty="0">
                <a:solidFill>
                  <a:srgbClr val="FF3300"/>
                </a:solidFill>
              </a:rPr>
              <a:t> * </a:t>
            </a:r>
            <a:r>
              <a:rPr lang="en-US" altLang="zh-TW" dirty="0" err="1">
                <a:solidFill>
                  <a:srgbClr val="FF3300"/>
                </a:solidFill>
              </a:rPr>
              <a:t>totalB</a:t>
            </a:r>
            <a:r>
              <a:rPr lang="en-US" altLang="zh-TW" dirty="0">
                <a:solidFill>
                  <a:srgbClr val="FF3300"/>
                </a:solidFill>
              </a:rPr>
              <a:t>)</a:t>
            </a:r>
          </a:p>
        </p:txBody>
      </p:sp>
      <p:sp>
        <p:nvSpPr>
          <p:cNvPr id="59398" name="Text Box 6">
            <a:extLst>
              <a:ext uri="{FF2B5EF4-FFF2-40B4-BE49-F238E27FC236}">
                <a16:creationId xmlns:a16="http://schemas.microsoft.com/office/drawing/2014/main" id="{DBD8DE26-9E5A-EE42-AEF7-28C4975E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724400"/>
            <a:ext cx="570765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/>
              <a:t>optimal case: 	</a:t>
            </a:r>
            <a:r>
              <a:rPr lang="en-US" altLang="zh-TW" dirty="0" err="1"/>
              <a:t>totalA</a:t>
            </a:r>
            <a:r>
              <a:rPr lang="en-US" altLang="zh-TW" dirty="0"/>
              <a:t> &lt;&lt; </a:t>
            </a:r>
            <a:r>
              <a:rPr lang="en-US" altLang="zh-TW" dirty="0" err="1"/>
              <a:t>rowsA</a:t>
            </a:r>
            <a:r>
              <a:rPr lang="en-US" altLang="zh-TW" dirty="0"/>
              <a:t> * </a:t>
            </a:r>
            <a:r>
              <a:rPr lang="en-US" altLang="zh-TW" dirty="0" err="1"/>
              <a:t>colsA</a:t>
            </a:r>
            <a:endParaRPr lang="en-US" altLang="zh-TW" dirty="0"/>
          </a:p>
          <a:p>
            <a:r>
              <a:rPr lang="en-US" altLang="zh-TW" dirty="0"/>
              <a:t>                       	</a:t>
            </a:r>
            <a:r>
              <a:rPr lang="en-US" altLang="zh-TW" dirty="0" err="1"/>
              <a:t>totalB</a:t>
            </a:r>
            <a:r>
              <a:rPr lang="en-US" altLang="zh-TW" dirty="0"/>
              <a:t> &lt;&lt; </a:t>
            </a:r>
            <a:r>
              <a:rPr lang="en-US" altLang="zh-TW" dirty="0" err="1"/>
              <a:t>colsA</a:t>
            </a:r>
            <a:r>
              <a:rPr lang="en-US" altLang="zh-TW" dirty="0"/>
              <a:t> * </a:t>
            </a:r>
            <a:r>
              <a:rPr lang="en-US" altLang="zh-TW" dirty="0" err="1"/>
              <a:t>colsB</a:t>
            </a:r>
            <a:endParaRPr lang="en-US" altLang="zh-TW" dirty="0"/>
          </a:p>
          <a:p>
            <a:r>
              <a:rPr lang="en-US" altLang="zh-TW" dirty="0"/>
              <a:t>worst case:	</a:t>
            </a:r>
            <a:r>
              <a:rPr lang="en-US" altLang="zh-TW" dirty="0" err="1"/>
              <a:t>totalA</a:t>
            </a:r>
            <a:r>
              <a:rPr lang="en-US" altLang="zh-TW" dirty="0"/>
              <a:t> --&gt; </a:t>
            </a:r>
            <a:r>
              <a:rPr lang="en-US" altLang="zh-TW" dirty="0" err="1"/>
              <a:t>rowsA</a:t>
            </a:r>
            <a:r>
              <a:rPr lang="en-US" altLang="zh-TW" dirty="0"/>
              <a:t> * </a:t>
            </a:r>
            <a:r>
              <a:rPr lang="en-US" altLang="zh-TW" dirty="0" err="1"/>
              <a:t>colsA</a:t>
            </a:r>
            <a:r>
              <a:rPr lang="en-US" altLang="zh-TW" dirty="0"/>
              <a:t>, or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totalB</a:t>
            </a:r>
            <a:r>
              <a:rPr lang="en-US" altLang="zh-TW" dirty="0"/>
              <a:t> --&gt; </a:t>
            </a:r>
            <a:r>
              <a:rPr lang="en-US" altLang="zh-TW" dirty="0" err="1"/>
              <a:t>colsA</a:t>
            </a:r>
            <a:r>
              <a:rPr lang="en-US" altLang="zh-TW" dirty="0"/>
              <a:t> * </a:t>
            </a:r>
            <a:r>
              <a:rPr lang="en-US" altLang="zh-TW" dirty="0" err="1"/>
              <a:t>colsB</a:t>
            </a:r>
            <a:endParaRPr lang="en-US" altLang="zh-TW" dirty="0"/>
          </a:p>
        </p:txBody>
      </p:sp>
      <p:sp>
        <p:nvSpPr>
          <p:cNvPr id="9" name="橢圓圖說文字 8">
            <a:extLst>
              <a:ext uri="{FF2B5EF4-FFF2-40B4-BE49-F238E27FC236}">
                <a16:creationId xmlns:a16="http://schemas.microsoft.com/office/drawing/2014/main" id="{9A726A57-DC09-B24C-B01F-BD56C5E1B33D}"/>
              </a:ext>
            </a:extLst>
          </p:cNvPr>
          <p:cNvSpPr/>
          <p:nvPr/>
        </p:nvSpPr>
        <p:spPr bwMode="auto">
          <a:xfrm>
            <a:off x="6082900" y="3020742"/>
            <a:ext cx="3061100" cy="763179"/>
          </a:xfrm>
          <a:prstGeom prst="wedgeEllipseCallout">
            <a:avLst>
              <a:gd name="adj1" fmla="val -117838"/>
              <a:gd name="adj2" fmla="val 65519"/>
            </a:avLst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It is also </a:t>
            </a: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rowsB</a:t>
            </a:r>
            <a:endParaRPr kumimoji="1" lang="zh-TW" altLang="en-US" sz="24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9E832C94-E77B-6F45-ACF0-57274119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AEF6E3B4-7481-A842-96BD-5790689E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D1F1D-4191-624D-B6D0-EB8B5292A107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C52B6737-07DE-F844-80E2-A7630346A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696200" cy="6477000"/>
          </a:xfrm>
        </p:spPr>
        <p:txBody>
          <a:bodyPr/>
          <a:lstStyle/>
          <a:p>
            <a:r>
              <a:rPr lang="en-US" altLang="zh-TW" sz="2400" dirty="0"/>
              <a:t>void </a:t>
            </a:r>
            <a:r>
              <a:rPr lang="en-US" altLang="zh-TW" sz="2400" dirty="0" err="1"/>
              <a:t>storesum</a:t>
            </a:r>
            <a:r>
              <a:rPr lang="en-US" altLang="zh-TW" sz="2400" dirty="0"/>
              <a:t>(term d[ ],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row,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column, </a:t>
            </a:r>
            <a:br>
              <a:rPr lang="en-US" altLang="zh-TW" sz="2400" dirty="0"/>
            </a:br>
            <a:r>
              <a:rPr lang="en-US" altLang="zh-TW" sz="2400" dirty="0"/>
              <a:t>                                                          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*sum)</a:t>
            </a:r>
            <a:br>
              <a:rPr lang="en-US" altLang="zh-TW" sz="2400" dirty="0"/>
            </a:br>
            <a:r>
              <a:rPr lang="en-US" altLang="zh-TW" sz="2400" dirty="0"/>
              <a:t>{</a:t>
            </a:r>
            <a:br>
              <a:rPr lang="en-US" altLang="zh-TW" sz="2400" dirty="0"/>
            </a:br>
            <a:r>
              <a:rPr lang="en-US" altLang="zh-TW" sz="2400" dirty="0"/>
              <a:t>/* if *sum != 0, then it along with its row and column</a:t>
            </a:r>
            <a:br>
              <a:rPr lang="en-US" altLang="zh-TW" sz="2400" dirty="0"/>
            </a:br>
            <a:r>
              <a:rPr lang="en-US" altLang="zh-TW" sz="2400" dirty="0"/>
              <a:t>    position is stored as the *totalD+1 entry in d */</a:t>
            </a:r>
            <a:br>
              <a:rPr lang="en-US" altLang="zh-TW" sz="2400" dirty="0"/>
            </a:br>
            <a:r>
              <a:rPr lang="en-US" altLang="zh-TW" sz="2400" dirty="0"/>
              <a:t>    if (*sum)</a:t>
            </a:r>
            <a:br>
              <a:rPr lang="en-US" altLang="zh-TW" sz="2400" dirty="0"/>
            </a:br>
            <a:r>
              <a:rPr lang="en-US" altLang="zh-TW" sz="2400" dirty="0"/>
              <a:t>       if (*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 &lt; MAX_TERMS) {</a:t>
            </a:r>
            <a:br>
              <a:rPr lang="en-US" altLang="zh-TW" sz="2400" dirty="0"/>
            </a:br>
            <a:r>
              <a:rPr lang="en-US" altLang="zh-TW" sz="2400" dirty="0"/>
              <a:t>          d[++*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].row = row;</a:t>
            </a:r>
            <a:br>
              <a:rPr lang="en-US" altLang="zh-TW" sz="2400" dirty="0"/>
            </a:br>
            <a:r>
              <a:rPr lang="en-US" altLang="zh-TW" sz="2400" dirty="0"/>
              <a:t>          d[*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].col = column;</a:t>
            </a:r>
            <a:br>
              <a:rPr lang="en-US" altLang="zh-TW" sz="2400" dirty="0"/>
            </a:br>
            <a:r>
              <a:rPr lang="en-US" altLang="zh-TW" sz="2400" dirty="0"/>
              <a:t>          d[*</a:t>
            </a:r>
            <a:r>
              <a:rPr lang="en-US" altLang="zh-TW" sz="2400" dirty="0" err="1"/>
              <a:t>totalD</a:t>
            </a:r>
            <a:r>
              <a:rPr lang="en-US" altLang="zh-TW" sz="2400" dirty="0"/>
              <a:t>].value = *sum;</a:t>
            </a:r>
            <a:br>
              <a:rPr lang="en-US" altLang="zh-TW" sz="2400" dirty="0"/>
            </a:br>
            <a:r>
              <a:rPr lang="en-US" altLang="zh-TW" sz="2400" dirty="0"/>
              <a:t>       }</a:t>
            </a:r>
            <a:br>
              <a:rPr lang="en-US" altLang="zh-TW" sz="2400" dirty="0"/>
            </a:br>
            <a:r>
              <a:rPr lang="en-US" altLang="zh-TW" sz="2400" dirty="0"/>
              <a:t>      else {</a:t>
            </a:r>
            <a:br>
              <a:rPr lang="en-US" altLang="zh-TW" sz="2400" dirty="0"/>
            </a:br>
            <a:r>
              <a:rPr lang="en-US" altLang="zh-TW" sz="2400" dirty="0"/>
              <a:t>         </a:t>
            </a:r>
            <a:r>
              <a:rPr lang="en-US" altLang="zh-TW" sz="2400" dirty="0" err="1"/>
              <a:t>fprintf</a:t>
            </a:r>
            <a:r>
              <a:rPr lang="en-US" altLang="zh-TW" sz="2400" dirty="0"/>
              <a:t>(stderr, ”Numbers of terms in product</a:t>
            </a:r>
            <a:br>
              <a:rPr lang="en-US" altLang="zh-TW" sz="2400" dirty="0"/>
            </a:br>
            <a:r>
              <a:rPr lang="en-US" altLang="zh-TW" sz="2400" dirty="0"/>
              <a:t>                                               exceed %d\n”, MAX_TERMS);      </a:t>
            </a:r>
            <a:br>
              <a:rPr lang="en-US" altLang="zh-TW" sz="2400" dirty="0"/>
            </a:br>
            <a:r>
              <a:rPr lang="en-US" altLang="zh-TW" sz="2400" dirty="0"/>
              <a:t>  exit(1);</a:t>
            </a:r>
            <a:br>
              <a:rPr lang="en-US" altLang="zh-TW" sz="2400" dirty="0"/>
            </a:br>
            <a:r>
              <a:rPr lang="en-US" altLang="zh-TW" sz="2400" dirty="0"/>
              <a:t>  }</a:t>
            </a:r>
            <a:br>
              <a:rPr lang="en-US" altLang="zh-TW" sz="2400" dirty="0"/>
            </a:br>
            <a:r>
              <a:rPr lang="en-US" altLang="zh-TW" sz="2400" dirty="0"/>
              <a:t>}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1CC52315-26EF-E541-9E58-444115CE6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521450"/>
            <a:ext cx="34765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Program 2.11: </a:t>
            </a:r>
            <a:r>
              <a:rPr lang="en-US" altLang="zh-TW" sz="1600" i="1" u="sng" dirty="0" err="1"/>
              <a:t>storsum</a:t>
            </a:r>
            <a:r>
              <a:rPr lang="en-US" altLang="zh-TW" sz="1600" u="sng" dirty="0"/>
              <a:t> function (p. 82)</a:t>
            </a:r>
            <a:endParaRPr lang="en-US" altLang="zh-TW" sz="1600" b="1" u="sng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FDBF92-B7AA-2B48-8DF2-86F455D8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DD662E-E58C-3D49-B6FA-21947F1C5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E85465-53FB-9D47-AE8E-4721C3D8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/>
              <a:pPr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8375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Abstract Data Type of Strings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00200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A string has the form, </a:t>
            </a:r>
            <a:r>
              <a:rPr lang="en-US" altLang="zh-TW" sz="2800" i="1" dirty="0"/>
              <a:t>S</a:t>
            </a:r>
            <a:r>
              <a:rPr lang="en-US" altLang="zh-TW" sz="2800" dirty="0"/>
              <a:t> = s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, s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, …, s</a:t>
            </a:r>
            <a:r>
              <a:rPr lang="en-US" altLang="zh-TW" sz="2800" baseline="-25000" dirty="0"/>
              <a:t>n-1</a:t>
            </a:r>
            <a:r>
              <a:rPr lang="en-US" altLang="zh-TW" sz="2800" dirty="0"/>
              <a:t>, where </a:t>
            </a:r>
            <a:r>
              <a:rPr lang="en-US" altLang="zh-TW" sz="2800" dirty="0" err="1"/>
              <a:t>s</a:t>
            </a:r>
            <a:r>
              <a:rPr lang="en-US" altLang="zh-TW" sz="2800" baseline="-25000" dirty="0" err="1"/>
              <a:t>i</a:t>
            </a:r>
            <a:r>
              <a:rPr lang="en-US" altLang="zh-TW" sz="2800" dirty="0"/>
              <a:t> are characters taken from the character set of the programming language</a:t>
            </a:r>
          </a:p>
          <a:p>
            <a:r>
              <a:rPr lang="en-US" altLang="zh-TW" sz="2800" dirty="0"/>
              <a:t>If n = 0, then S is an empty or null string</a:t>
            </a:r>
          </a:p>
          <a:p>
            <a:r>
              <a:rPr lang="en-US" altLang="zh-TW" sz="2800" dirty="0"/>
              <a:t>Operations:</a:t>
            </a:r>
            <a:endParaRPr lang="en-US" altLang="zh-TW" sz="2400" dirty="0"/>
          </a:p>
          <a:p>
            <a:pPr lvl="1"/>
            <a:r>
              <a:rPr lang="en-US" altLang="zh-TW" sz="2400" dirty="0"/>
              <a:t>Creating a string, reading a string, printing a string out, appending two strings(or concatenation), copying a string</a:t>
            </a:r>
          </a:p>
          <a:p>
            <a:pPr lvl="1"/>
            <a:r>
              <a:rPr lang="en-US" altLang="zh-TW" sz="2400" dirty="0"/>
              <a:t>Comparing two strings, inserting a substring into a string, removing a substring from a string, finding a pattern in a</a:t>
            </a:r>
            <a:r>
              <a:rPr lang="zh-TW" altLang="en-US" sz="2400" dirty="0"/>
              <a:t> </a:t>
            </a:r>
            <a:r>
              <a:rPr lang="en-US" altLang="zh-TW" sz="2400" dirty="0"/>
              <a:t>string</a:t>
            </a:r>
          </a:p>
          <a:p>
            <a:pPr lvl="1"/>
            <a:r>
              <a:rPr lang="en-US" altLang="zh-TW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783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50050D23-311E-104C-9ED7-624F2B12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DAF1C2B9-4300-F744-9BAB-5082054B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C518E-4AB8-B946-A530-96570FF2445C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C0A99CAC-5759-D447-B094-C027AC92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1401763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zh-TW" altLang="zh-TW"/>
          </a:p>
        </p:txBody>
      </p:sp>
      <p:graphicFrame>
        <p:nvGraphicFramePr>
          <p:cNvPr id="10260" name="Object 20">
            <a:extLst>
              <a:ext uri="{FF2B5EF4-FFF2-40B4-BE49-F238E27FC236}">
                <a16:creationId xmlns:a16="http://schemas.microsoft.com/office/drawing/2014/main" id="{BA508FF9-DC6B-AD42-A946-0F8266DACA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3429000"/>
          <a:ext cx="1555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30" name="文件" r:id="rId3" imgW="469900" imgH="2774950" progId="Word.Document.8">
                  <p:embed/>
                </p:oleObj>
              </mc:Choice>
              <mc:Fallback>
                <p:oleObj name="文件" r:id="rId3" imgW="469900" imgH="2774950" progId="Word.Document.8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429000"/>
                        <a:ext cx="15557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0" name="Object 30">
            <a:extLst>
              <a:ext uri="{FF2B5EF4-FFF2-40B4-BE49-F238E27FC236}">
                <a16:creationId xmlns:a16="http://schemas.microsoft.com/office/drawing/2014/main" id="{803464D5-6643-634F-BE55-8A791F8A50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429067"/>
              </p:ext>
            </p:extLst>
          </p:nvPr>
        </p:nvGraphicFramePr>
        <p:xfrm>
          <a:off x="1874552" y="1378595"/>
          <a:ext cx="5721783" cy="39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31" name="文件" r:id="rId5" imgW="3073400" imgH="2120900" progId="Word.Document.8">
                  <p:embed/>
                </p:oleObj>
              </mc:Choice>
              <mc:Fallback>
                <p:oleObj name="文件" r:id="rId5" imgW="3073400" imgH="2120900" progId="Word.Document.8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552" y="1378595"/>
                        <a:ext cx="5721783" cy="39226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2" name="Text Box 32">
            <a:extLst>
              <a:ext uri="{FF2B5EF4-FFF2-40B4-BE49-F238E27FC236}">
                <a16:creationId xmlns:a16="http://schemas.microsoft.com/office/drawing/2014/main" id="{0833D12C-8C05-1243-9ED4-9F663363E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4879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/>
              <a:t>                </a:t>
            </a:r>
            <a:r>
              <a:rPr lang="en-US" altLang="zh-TW" sz="1600" u="sng"/>
              <a:t>*</a:t>
            </a:r>
            <a:r>
              <a:rPr lang="en-US" altLang="zh-TW" sz="1600" b="1" u="sng"/>
              <a:t>Figure 2.1: </a:t>
            </a:r>
            <a:r>
              <a:rPr lang="en-US" altLang="zh-TW" sz="1600" u="sng"/>
              <a:t>One-dimensional array addressing (p.55)</a:t>
            </a:r>
          </a:p>
        </p:txBody>
      </p:sp>
      <p:sp>
        <p:nvSpPr>
          <p:cNvPr id="10273" name="Text Box 33">
            <a:extLst>
              <a:ext uri="{FF2B5EF4-FFF2-40B4-BE49-F238E27FC236}">
                <a16:creationId xmlns:a16="http://schemas.microsoft.com/office/drawing/2014/main" id="{417C2472-53AA-8141-ACB6-85642B834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25" y="803275"/>
            <a:ext cx="296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call print1(&amp;one[0], 5)</a:t>
            </a:r>
            <a:endParaRPr lang="en-US" altLang="zh-TW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90FF687F-82E5-DD42-8F7C-5429B106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F348B0D-2A08-C74E-8039-06C6AFEC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F492-E3EF-B94E-A295-C864579D0363}" type="slidenum">
              <a:rPr lang="en-US" altLang="zh-TW"/>
              <a:pPr/>
              <a:t>70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Rectangle 5">
                <a:extLst>
                  <a:ext uri="{FF2B5EF4-FFF2-40B4-BE49-F238E27FC236}">
                    <a16:creationId xmlns:a16="http://schemas.microsoft.com/office/drawing/2014/main" id="{A2F3C7DF-535E-E54C-883A-FADE4CC7518A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66800" y="1263352"/>
                <a:ext cx="7848600" cy="5334000"/>
              </a:xfrm>
            </p:spPr>
            <p:txBody>
              <a:bodyPr/>
              <a:lstStyle/>
              <a:p>
                <a:r>
                  <a:rPr lang="en-US" altLang="zh-TW" sz="2400" b="1" dirty="0"/>
                  <a:t>ADT</a:t>
                </a:r>
                <a:r>
                  <a:rPr lang="en-US" altLang="zh-TW" sz="2400" dirty="0"/>
                  <a:t> </a:t>
                </a:r>
                <a:r>
                  <a:rPr lang="en-US" altLang="zh-TW" sz="2400" i="1" dirty="0" err="1"/>
                  <a:t>String</a:t>
                </a:r>
                <a:r>
                  <a:rPr lang="en-US" altLang="zh-TW" sz="2400" dirty="0"/>
                  <a:t> is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b="1" dirty="0"/>
                  <a:t>objects:</a:t>
                </a:r>
                <a:r>
                  <a:rPr lang="en-US" altLang="zh-TW" sz="2400" dirty="0"/>
                  <a:t> a finite set of zero or more characters.</a:t>
                </a:r>
                <a:br>
                  <a:rPr lang="en-US" altLang="zh-TW" sz="2400" dirty="0"/>
                </a:br>
                <a:r>
                  <a:rPr lang="en-US" altLang="zh-TW" sz="2400" dirty="0"/>
                  <a:t>  </a:t>
                </a:r>
                <a:r>
                  <a:rPr lang="en-US" altLang="zh-TW" sz="2400" b="1" dirty="0"/>
                  <a:t>functions</a:t>
                </a:r>
                <a:r>
                  <a:rPr lang="en-US" altLang="zh-TW" sz="2400" dirty="0"/>
                  <a:t>:</a:t>
                </a:r>
                <a:br>
                  <a:rPr lang="en-US" altLang="zh-TW" sz="2400" dirty="0"/>
                </a:br>
                <a:r>
                  <a:rPr lang="en-US" altLang="zh-TW" sz="2400" dirty="0"/>
                  <a:t>    for all </a:t>
                </a:r>
                <a:r>
                  <a:rPr lang="en-US" altLang="zh-TW" sz="2400" i="1" dirty="0"/>
                  <a:t>s, t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Symbol" pitchFamily="2" charset="2"/>
                  </a:rPr>
                  <a:t> </a:t>
                </a:r>
                <a:r>
                  <a:rPr lang="en-US" altLang="zh-TW" sz="2400" i="1" dirty="0">
                    <a:sym typeface="Symbol" pitchFamily="2" charset="2"/>
                  </a:rPr>
                  <a:t>String</a:t>
                </a:r>
                <a:r>
                  <a:rPr lang="en-US" altLang="zh-TW" sz="2400" dirty="0">
                    <a:sym typeface="Symbol" pitchFamily="2" charset="2"/>
                  </a:rPr>
                  <a:t>, </a:t>
                </a:r>
                <a:r>
                  <a:rPr lang="en-US" altLang="zh-TW" sz="2400" i="1" dirty="0">
                    <a:sym typeface="Symbol" pitchFamily="2" charset="2"/>
                  </a:rPr>
                  <a:t>i, j, m</a:t>
                </a:r>
                <a:r>
                  <a:rPr lang="en-US" altLang="zh-TW" sz="2400" dirty="0"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sym typeface="UniversalMath1 BT" pitchFamily="18" charset="2"/>
                      </a:rPr>
                      <m:t>∈</m:t>
                    </m:r>
                  </m:oMath>
                </a14:m>
                <a:r>
                  <a:rPr lang="en-US" altLang="zh-TW" sz="2400" dirty="0">
                    <a:sym typeface="UniversalMath1 BT" pitchFamily="18" charset="2"/>
                  </a:rPr>
                  <a:t> non-negative</a:t>
                </a:r>
                <a:r>
                  <a:rPr lang="en-US" altLang="zh-TW" sz="2400" i="1" dirty="0">
                    <a:sym typeface="UniversalMath1 BT" pitchFamily="18" charset="2"/>
                  </a:rPr>
                  <a:t> integers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br>
                  <a:rPr lang="en-US" altLang="zh-TW" sz="2400" i="1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String</a:t>
                </a:r>
                <a:r>
                  <a:rPr lang="en-US" altLang="zh-TW" sz="2400" dirty="0" err="1">
                    <a:sym typeface="UniversalMath1 BT" pitchFamily="18" charset="2"/>
                  </a:rPr>
                  <a:t> Null</a:t>
                </a:r>
                <a:r>
                  <a:rPr lang="en-US" altLang="zh-TW" sz="2400" dirty="0">
                    <a:sym typeface="UniversalMath1 BT" pitchFamily="18" charset="2"/>
                  </a:rPr>
                  <a:t>(</a:t>
                </a:r>
                <a:r>
                  <a:rPr lang="en-US" altLang="zh-TW" sz="2400" i="1" dirty="0" err="1">
                    <a:sym typeface="UniversalMath1 BT" pitchFamily="18" charset="2"/>
                  </a:rPr>
                  <a:t>m</a:t>
                </a:r>
                <a:r>
                  <a:rPr lang="en-US" altLang="zh-TW" sz="2400" dirty="0">
                    <a:sym typeface="UniversalMath1 BT" pitchFamily="18" charset="2"/>
                  </a:rPr>
                  <a:t>) ::= 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return</a:t>
                </a:r>
                <a:r>
                  <a:rPr lang="en-US" altLang="zh-TW" sz="2400" dirty="0">
                    <a:sym typeface="UniversalMath1 BT" pitchFamily="18" charset="2"/>
                  </a:rPr>
                  <a:t> a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String</a:t>
                </a:r>
                <a:r>
                  <a:rPr lang="en-US" altLang="zh-TW" sz="2400" dirty="0">
                    <a:sym typeface="UniversalMath1 BT" pitchFamily="18" charset="2"/>
                  </a:rPr>
                  <a:t> whose maximum length is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m </a:t>
                </a:r>
                <a:r>
                  <a:rPr lang="en-US" altLang="zh-TW" sz="2400" dirty="0" err="1">
                    <a:sym typeface="UniversalMath1 BT" pitchFamily="18" charset="2"/>
                  </a:rPr>
                  <a:t>characters, but is initially set to </a:t>
                </a:r>
                <a:r>
                  <a:rPr lang="en-US" altLang="zh-TW" sz="2400" i="1" dirty="0" err="1">
                    <a:sym typeface="UniversalMath1 BT" pitchFamily="18" charset="2"/>
                  </a:rPr>
                  <a:t>NULL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We write NULL as "".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r>
                  <a:rPr lang="en-US" altLang="zh-TW" sz="2400" i="1" dirty="0">
                    <a:sym typeface="UniversalMath1 BT" pitchFamily="18" charset="2"/>
                  </a:rPr>
                  <a:t>    </a:t>
                </a:r>
                <a:r>
                  <a:rPr lang="en-US" altLang="zh-TW" sz="2400" i="1" dirty="0" err="1">
                    <a:sym typeface="UniversalMath1 BT" pitchFamily="18" charset="2"/>
                  </a:rPr>
                  <a:t>Integer</a:t>
                </a:r>
                <a:r>
                  <a:rPr lang="en-US" altLang="zh-TW" sz="2400" dirty="0" err="1">
                    <a:sym typeface="UniversalMath1 BT" pitchFamily="18" charset="2"/>
                  </a:rPr>
                  <a:t> Compare</a:t>
                </a:r>
                <a:r>
                  <a:rPr lang="en-US" altLang="zh-TW" sz="2400" dirty="0">
                    <a:sym typeface="UniversalMath1 BT" pitchFamily="18" charset="2"/>
                  </a:rPr>
                  <a:t>(</a:t>
                </a:r>
                <a:r>
                  <a:rPr lang="en-US" altLang="zh-TW" sz="2400" i="1" dirty="0">
                    <a:sym typeface="UniversalMath1 BT" pitchFamily="18" charset="2"/>
                  </a:rPr>
                  <a:t>s, t</a:t>
                </a:r>
                <a:r>
                  <a:rPr lang="en-US" altLang="zh-TW" sz="2400" dirty="0">
                    <a:sym typeface="UniversalMath1 BT" pitchFamily="18" charset="2"/>
                  </a:rPr>
                  <a:t>) ::=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if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>
                    <a:sym typeface="UniversalMath1 BT" pitchFamily="18" charset="2"/>
                  </a:rPr>
                  <a:t>s</a:t>
                </a:r>
                <a:r>
                  <a:rPr lang="en-US" altLang="zh-TW" sz="2400" dirty="0">
                    <a:sym typeface="UniversalMath1 BT" pitchFamily="18" charset="2"/>
                  </a:rPr>
                  <a:t> equals </a:t>
                </a:r>
                <a:r>
                  <a:rPr lang="en-US" altLang="zh-TW" sz="2400" i="1" dirty="0">
                    <a:sym typeface="UniversalMath1 BT" pitchFamily="18" charset="2"/>
                  </a:rPr>
                  <a:t>t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b="1" dirty="0">
                    <a:sym typeface="UniversalMath1 BT" pitchFamily="18" charset="2"/>
                  </a:rPr>
                  <a:t>return</a:t>
                </a:r>
                <a:r>
                  <a:rPr lang="en-US" altLang="zh-TW" sz="2400" dirty="0">
                    <a:sym typeface="UniversalMath1 BT" pitchFamily="18" charset="2"/>
                  </a:rPr>
                  <a:t> 0</a:t>
                </a:r>
                <a:br>
                  <a:rPr lang="en-US" altLang="zh-TW" sz="2400" dirty="0">
                    <a:sym typeface="UniversalMath1 BT" pitchFamily="18" charset="2"/>
                  </a:rPr>
                </a:br>
                <a:r>
                  <a:rPr lang="en-US" altLang="zh-TW" sz="2400" dirty="0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>
                    <a:sym typeface="UniversalMath1 BT" pitchFamily="18" charset="2"/>
                  </a:rPr>
                  <a:t>else if</a:t>
                </a:r>
                <a:r>
                  <a:rPr lang="en-US" altLang="zh-TW" sz="2400" dirty="0">
                    <a:sym typeface="UniversalMath1 BT" pitchFamily="18" charset="2"/>
                  </a:rPr>
                  <a:t> </a:t>
                </a:r>
                <a:r>
                  <a:rPr lang="en-US" altLang="zh-TW" sz="2400" i="1" dirty="0" err="1">
                    <a:sym typeface="UniversalMath1 BT" pitchFamily="18" charset="2"/>
                  </a:rPr>
                  <a:t>s </a:t>
                </a:r>
                <a:r>
                  <a:rPr lang="en-US" altLang="zh-TW" sz="2400" dirty="0" err="1">
                    <a:sym typeface="UniversalMath1 BT" pitchFamily="18" charset="2"/>
                  </a:rPr>
                  <a:t>precedes</a:t>
                </a:r>
                <a:r>
                  <a:rPr lang="en-US" altLang="zh-TW" sz="2400" i="1" dirty="0" err="1">
                    <a:sym typeface="UniversalMath1 BT" pitchFamily="18" charset="2"/>
                  </a:rPr>
                  <a:t> t </a:t>
                </a:r>
                <a:r>
                  <a:rPr lang="en-US" altLang="zh-TW" sz="2400" b="1" dirty="0" err="1">
                    <a:sym typeface="UniversalMath1 BT" pitchFamily="18" charset="2"/>
                  </a:rPr>
                  <a:t>return</a:t>
                </a:r>
                <a:r>
                  <a:rPr lang="en-US" altLang="zh-TW" sz="2400" dirty="0" err="1">
                    <a:sym typeface="UniversalMath1 BT" pitchFamily="18" charset="2"/>
                  </a:rPr>
                  <a:t> -1</a:t>
                </a:r>
                <a:br>
                  <a:rPr lang="en-US" altLang="zh-TW" sz="2400" dirty="0" err="1">
                    <a:sym typeface="UniversalMath1 BT" pitchFamily="18" charset="2"/>
                  </a:rPr>
                </a:br>
                <a:r>
                  <a:rPr lang="en-US" altLang="zh-TW" sz="2400" dirty="0" err="1">
                    <a:sym typeface="UniversalMath1 BT" pitchFamily="18" charset="2"/>
                  </a:rPr>
                  <a:t>                               </a:t>
                </a:r>
                <a:r>
                  <a:rPr lang="en-US" altLang="zh-TW" sz="2400" b="1" dirty="0" err="1">
                    <a:sym typeface="UniversalMath1 BT" pitchFamily="18" charset="2"/>
                  </a:rPr>
                  <a:t>else return</a:t>
                </a:r>
                <a:r>
                  <a:rPr lang="en-US" altLang="zh-TW" sz="2400" dirty="0" err="1">
                    <a:sym typeface="UniversalMath1 BT" pitchFamily="18" charset="2"/>
                  </a:rPr>
                  <a:t> +1</a:t>
                </a:r>
                <a:br>
                  <a:rPr lang="en-US" altLang="zh-TW" sz="2400" i="1" dirty="0">
                    <a:sym typeface="UniversalMath1 BT" pitchFamily="18" charset="2"/>
                  </a:rPr>
                </a:br>
                <a:endParaRPr lang="en-US" altLang="zh-TW" sz="2400" dirty="0"/>
              </a:p>
            </p:txBody>
          </p:sp>
        </mc:Choice>
        <mc:Fallback xmlns="">
          <p:sp>
            <p:nvSpPr>
              <p:cNvPr id="32773" name="Rectangle 5">
                <a:extLst>
                  <a:ext uri="{FF2B5EF4-FFF2-40B4-BE49-F238E27FC236}">
                    <a16:creationId xmlns:a16="http://schemas.microsoft.com/office/drawing/2014/main" id="{A2F3C7DF-535E-E54C-883A-FADE4CC75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1263352"/>
                <a:ext cx="7848600" cy="5334000"/>
              </a:xfrm>
              <a:blipFill>
                <a:blip r:embed="rId2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4" name="Text Box 6">
            <a:extLst>
              <a:ext uri="{FF2B5EF4-FFF2-40B4-BE49-F238E27FC236}">
                <a16:creationId xmlns:a16="http://schemas.microsoft.com/office/drawing/2014/main" id="{DDDC4D3F-0F4F-B048-B176-1A5BBD78E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221" y="588851"/>
            <a:ext cx="32557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chemeClr val="accent2"/>
                </a:solidFill>
              </a:rPr>
              <a:t>ADT of String</a:t>
            </a:r>
          </a:p>
        </p:txBody>
      </p:sp>
    </p:spTree>
    <p:extLst>
      <p:ext uri="{BB962C8B-B14F-4D97-AF65-F5344CB8AC3E}">
        <p14:creationId xmlns:p14="http://schemas.microsoft.com/office/powerpoint/2010/main" val="13162744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90FF687F-82E5-DD42-8F7C-5429B106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9F348B0D-2A08-C74E-8039-06C6AFEC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F492-E3EF-B94E-A295-C864579D0363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A2F3C7DF-535E-E54C-883A-FADE4CC751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332656"/>
            <a:ext cx="8077200" cy="5777136"/>
          </a:xfrm>
        </p:spPr>
        <p:txBody>
          <a:bodyPr/>
          <a:lstStyle/>
          <a:p>
            <a:r>
              <a:rPr lang="en-US" altLang="zh-TW" sz="2400" i="1" dirty="0" err="1">
                <a:sym typeface="UniversalMath1 BT" pitchFamily="18" charset="2"/>
              </a:rPr>
              <a:t>    Boolean</a:t>
            </a:r>
            <a:r>
              <a:rPr lang="en-US" altLang="zh-TW" sz="2400" dirty="0" err="1">
                <a:sym typeface="UniversalMath1 BT" pitchFamily="18" charset="2"/>
              </a:rPr>
              <a:t> IsNull</a:t>
            </a:r>
            <a:r>
              <a:rPr lang="en-US" altLang="zh-TW" sz="2400" dirty="0">
                <a:sym typeface="UniversalMath1 BT" pitchFamily="18" charset="2"/>
              </a:rPr>
              <a:t>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)   ::= 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</a:t>
            </a:r>
            <a:r>
              <a:rPr lang="en-US" altLang="zh-TW" sz="2400" b="1" dirty="0">
                <a:sym typeface="UniversalMath1 BT" pitchFamily="18" charset="2"/>
              </a:rPr>
              <a:t>if</a:t>
            </a:r>
            <a:r>
              <a:rPr lang="en-US" altLang="zh-TW" sz="2400" dirty="0">
                <a:sym typeface="UniversalMath1 BT" pitchFamily="18" charset="2"/>
              </a:rPr>
              <a:t> (Compare(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, </a:t>
            </a:r>
            <a:r>
              <a:rPr lang="en-US" altLang="zh-TW" sz="2400" i="1" dirty="0">
                <a:sym typeface="UniversalMath1 BT" pitchFamily="18" charset="2"/>
              </a:rPr>
              <a:t>NULL</a:t>
            </a:r>
            <a:r>
              <a:rPr lang="en-US" altLang="zh-TW" sz="2400" dirty="0">
                <a:sym typeface="UniversalMath1 BT" pitchFamily="18" charset="2"/>
              </a:rPr>
              <a:t>))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</a:t>
            </a:r>
            <a:r>
              <a:rPr lang="en-US" altLang="zh-TW" sz="2400" i="1" dirty="0">
                <a:sym typeface="UniversalMath1 BT" pitchFamily="18" charset="2"/>
              </a:rPr>
              <a:t>FALSE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</a:t>
            </a:r>
            <a:r>
              <a:rPr lang="en-US" altLang="zh-TW" sz="2400" b="1" dirty="0">
                <a:sym typeface="UniversalMath1 BT" pitchFamily="18" charset="2"/>
              </a:rPr>
              <a:t>else</a:t>
            </a:r>
            <a:r>
              <a:rPr lang="en-US" altLang="zh-TW" sz="2400" dirty="0">
                <a:sym typeface="UniversalMath1 BT" pitchFamily="18" charset="2"/>
              </a:rPr>
              <a:t>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</a:t>
            </a:r>
            <a:r>
              <a:rPr lang="en-US" altLang="zh-TW" sz="2400" i="1" dirty="0">
                <a:sym typeface="UniversalMath1 BT" pitchFamily="18" charset="2"/>
              </a:rPr>
              <a:t>TRUE</a:t>
            </a:r>
            <a:br>
              <a:rPr lang="en-US" altLang="zh-TW" sz="2400" i="1" dirty="0">
                <a:sym typeface="UniversalMath1 BT" pitchFamily="18" charset="2"/>
              </a:rPr>
            </a:br>
            <a:r>
              <a:rPr lang="en-US" altLang="zh-TW" sz="2400" i="1" dirty="0">
                <a:sym typeface="UniversalMath1 BT" pitchFamily="18" charset="2"/>
              </a:rPr>
              <a:t>    </a:t>
            </a:r>
            <a:r>
              <a:rPr lang="en-US" altLang="zh-TW" sz="2400" i="1" dirty="0" err="1">
                <a:sym typeface="UniversalMath1 BT" pitchFamily="18" charset="2"/>
              </a:rPr>
              <a:t>Integer</a:t>
            </a:r>
            <a:r>
              <a:rPr lang="en-US" altLang="zh-TW" sz="2400" dirty="0" err="1">
                <a:sym typeface="UniversalMath1 BT" pitchFamily="18" charset="2"/>
              </a:rPr>
              <a:t> Length</a:t>
            </a:r>
            <a:r>
              <a:rPr lang="en-US" altLang="zh-TW" sz="2400" dirty="0">
                <a:sym typeface="UniversalMath1 BT" pitchFamily="18" charset="2"/>
              </a:rPr>
              <a:t>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) ::=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</a:t>
            </a:r>
            <a:r>
              <a:rPr lang="en-US" altLang="zh-TW" sz="2400" b="1" dirty="0">
                <a:sym typeface="UniversalMath1 BT" pitchFamily="18" charset="2"/>
              </a:rPr>
              <a:t>if</a:t>
            </a:r>
            <a:r>
              <a:rPr lang="en-US" altLang="zh-TW" sz="2400" dirty="0">
                <a:sym typeface="UniversalMath1 BT" pitchFamily="18" charset="2"/>
              </a:rPr>
              <a:t> (Compare(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, </a:t>
            </a:r>
            <a:r>
              <a:rPr lang="en-US" altLang="zh-TW" sz="2400" i="1" dirty="0">
                <a:sym typeface="UniversalMath1 BT" pitchFamily="18" charset="2"/>
              </a:rPr>
              <a:t>NULL</a:t>
            </a:r>
            <a:r>
              <a:rPr lang="en-US" altLang="zh-TW" sz="2400" dirty="0">
                <a:sym typeface="UniversalMath1 BT" pitchFamily="18" charset="2"/>
              </a:rPr>
              <a:t>))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the number of characters in 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</a:t>
            </a:r>
            <a:r>
              <a:rPr lang="en-US" altLang="zh-TW" sz="2400" b="1" dirty="0">
                <a:sym typeface="UniversalMath1 BT" pitchFamily="18" charset="2"/>
              </a:rPr>
              <a:t>else </a:t>
            </a:r>
            <a:r>
              <a:rPr lang="en-US" altLang="zh-TW" sz="2400" b="1" dirty="0" err="1">
                <a:sym typeface="UniversalMath1 BT" pitchFamily="18" charset="2"/>
              </a:rPr>
              <a:t>return</a:t>
            </a:r>
            <a:r>
              <a:rPr lang="en-US" altLang="zh-TW" sz="2400" dirty="0" err="1">
                <a:sym typeface="UniversalMath1 BT" pitchFamily="18" charset="2"/>
              </a:rPr>
              <a:t> 0</a:t>
            </a:r>
            <a:br>
              <a:rPr lang="en-US" altLang="zh-TW" sz="2400" dirty="0" err="1">
                <a:sym typeface="UniversalMath1 BT" pitchFamily="18" charset="2"/>
              </a:rPr>
            </a:br>
            <a:r>
              <a:rPr lang="en-US" altLang="zh-TW" sz="2400" dirty="0" err="1">
                <a:sym typeface="UniversalMath1 BT" pitchFamily="18" charset="2"/>
              </a:rPr>
              <a:t>    </a:t>
            </a:r>
            <a:r>
              <a:rPr lang="en-US" altLang="zh-TW" sz="2400" i="1" dirty="0" err="1">
                <a:sym typeface="UniversalMath1 BT" pitchFamily="18" charset="2"/>
              </a:rPr>
              <a:t>String</a:t>
            </a:r>
            <a:r>
              <a:rPr lang="en-US" altLang="zh-TW" sz="2400" dirty="0" err="1">
                <a:sym typeface="UniversalMath1 BT" pitchFamily="18" charset="2"/>
              </a:rPr>
              <a:t> Concat(</a:t>
            </a:r>
            <a:r>
              <a:rPr lang="en-US" altLang="zh-TW" sz="2400" i="1" dirty="0" err="1">
                <a:sym typeface="UniversalMath1 BT" pitchFamily="18" charset="2"/>
              </a:rPr>
              <a:t>s</a:t>
            </a:r>
            <a:r>
              <a:rPr lang="en-US" altLang="zh-TW" sz="2400" dirty="0" err="1">
                <a:sym typeface="UniversalMath1 BT" pitchFamily="18" charset="2"/>
              </a:rPr>
              <a:t>, </a:t>
            </a:r>
            <a:r>
              <a:rPr lang="en-US" altLang="zh-TW" sz="2400" i="1" dirty="0" err="1">
                <a:sym typeface="UniversalMath1 BT" pitchFamily="18" charset="2"/>
              </a:rPr>
              <a:t>t</a:t>
            </a:r>
            <a:r>
              <a:rPr lang="en-US" altLang="zh-TW" sz="2400" dirty="0" err="1">
                <a:sym typeface="UniversalMath1 BT" pitchFamily="18" charset="2"/>
              </a:rPr>
              <a:t>) ::=</a:t>
            </a:r>
            <a:br>
              <a:rPr lang="en-US" altLang="zh-TW" sz="2400" dirty="0" err="1">
                <a:sym typeface="UniversalMath1 BT" pitchFamily="18" charset="2"/>
              </a:rPr>
            </a:br>
            <a:r>
              <a:rPr lang="en-US" altLang="zh-TW" sz="2400" dirty="0" err="1">
                <a:sym typeface="UniversalMath1 BT" pitchFamily="18" charset="2"/>
              </a:rPr>
              <a:t>                                </a:t>
            </a:r>
            <a:r>
              <a:rPr lang="en-US" altLang="zh-TW" sz="2400" b="1" dirty="0">
                <a:sym typeface="UniversalMath1 BT" pitchFamily="18" charset="2"/>
              </a:rPr>
              <a:t>if</a:t>
            </a:r>
            <a:r>
              <a:rPr lang="en-US" altLang="zh-TW" sz="2400" dirty="0">
                <a:sym typeface="UniversalMath1 BT" pitchFamily="18" charset="2"/>
              </a:rPr>
              <a:t> (Compare(</a:t>
            </a:r>
            <a:r>
              <a:rPr lang="en-US" altLang="zh-TW" sz="2400" i="1" dirty="0">
                <a:sym typeface="UniversalMath1 BT" pitchFamily="18" charset="2"/>
              </a:rPr>
              <a:t>t</a:t>
            </a:r>
            <a:r>
              <a:rPr lang="en-US" altLang="zh-TW" sz="2400" dirty="0">
                <a:sym typeface="UniversalMath1 BT" pitchFamily="18" charset="2"/>
              </a:rPr>
              <a:t>, </a:t>
            </a:r>
            <a:r>
              <a:rPr lang="en-US" altLang="zh-TW" sz="2400" i="1" dirty="0">
                <a:sym typeface="UniversalMath1 BT" pitchFamily="18" charset="2"/>
              </a:rPr>
              <a:t>NULL</a:t>
            </a:r>
            <a:r>
              <a:rPr lang="en-US" altLang="zh-TW" sz="2400" dirty="0">
                <a:sym typeface="UniversalMath1 BT" pitchFamily="18" charset="2"/>
              </a:rPr>
              <a:t>))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a string whose elements are those 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             of 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 followed by those of </a:t>
            </a:r>
            <a:r>
              <a:rPr lang="en-US" altLang="zh-TW" sz="2400" i="1" dirty="0">
                <a:sym typeface="UniversalMath1 BT" pitchFamily="18" charset="2"/>
              </a:rPr>
              <a:t>t</a:t>
            </a:r>
            <a:br>
              <a:rPr lang="en-US" altLang="zh-TW" sz="2400" i="1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</a:t>
            </a:r>
            <a:r>
              <a:rPr lang="en-US" altLang="zh-TW" sz="2400" b="1" dirty="0">
                <a:sym typeface="UniversalMath1 BT" pitchFamily="18" charset="2"/>
              </a:rPr>
              <a:t>else return</a:t>
            </a:r>
            <a:r>
              <a:rPr lang="en-US" altLang="zh-TW" sz="2400" dirty="0">
                <a:sym typeface="UniversalMath1 BT" pitchFamily="18" charset="2"/>
              </a:rPr>
              <a:t> 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br>
              <a:rPr lang="en-US" altLang="zh-TW" sz="2400" i="1" dirty="0">
                <a:sym typeface="UniversalMath1 BT" pitchFamily="18" charset="2"/>
              </a:rPr>
            </a:br>
            <a:r>
              <a:rPr lang="en-US" altLang="zh-TW" sz="2400" i="1" dirty="0">
                <a:sym typeface="UniversalMath1 BT" pitchFamily="18" charset="2"/>
              </a:rPr>
              <a:t>    String </a:t>
            </a:r>
            <a:r>
              <a:rPr lang="en-US" altLang="zh-TW" sz="2400" dirty="0">
                <a:sym typeface="UniversalMath1 BT" pitchFamily="18" charset="2"/>
              </a:rPr>
              <a:t>Substr(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,</a:t>
            </a:r>
            <a:r>
              <a:rPr lang="en-US" altLang="zh-TW" sz="2400" i="1" dirty="0">
                <a:sym typeface="UniversalMath1 BT" pitchFamily="18" charset="2"/>
              </a:rPr>
              <a:t> i</a:t>
            </a:r>
            <a:r>
              <a:rPr lang="en-US" altLang="zh-TW" sz="2400" dirty="0">
                <a:sym typeface="UniversalMath1 BT" pitchFamily="18" charset="2"/>
              </a:rPr>
              <a:t>,</a:t>
            </a:r>
            <a:r>
              <a:rPr lang="en-US" altLang="zh-TW" sz="2400" i="1" dirty="0">
                <a:sym typeface="UniversalMath1 BT" pitchFamily="18" charset="2"/>
              </a:rPr>
              <a:t> j</a:t>
            </a:r>
            <a:r>
              <a:rPr lang="en-US" altLang="zh-TW" sz="2400" dirty="0">
                <a:sym typeface="UniversalMath1 BT" pitchFamily="18" charset="2"/>
              </a:rPr>
              <a:t>) ::=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</a:t>
            </a:r>
            <a:r>
              <a:rPr lang="en-US" altLang="zh-TW" sz="2400" b="1" dirty="0">
                <a:sym typeface="UniversalMath1 BT" pitchFamily="18" charset="2"/>
              </a:rPr>
              <a:t>if</a:t>
            </a:r>
            <a:r>
              <a:rPr lang="en-US" altLang="zh-TW" sz="2400" dirty="0">
                <a:sym typeface="UniversalMath1 BT" pitchFamily="18" charset="2"/>
              </a:rPr>
              <a:t> ((</a:t>
            </a:r>
            <a:r>
              <a:rPr lang="en-US" altLang="zh-TW" sz="2400" i="1" dirty="0">
                <a:sym typeface="UniversalMath1 BT" pitchFamily="18" charset="2"/>
              </a:rPr>
              <a:t>j </a:t>
            </a:r>
            <a:r>
              <a:rPr lang="en-US" altLang="zh-TW" sz="2400" dirty="0">
                <a:sym typeface="UniversalMath1 BT" pitchFamily="18" charset="2"/>
              </a:rPr>
              <a:t>&gt; 0) &amp;&amp; (</a:t>
            </a:r>
            <a:r>
              <a:rPr lang="en-US" altLang="zh-TW" sz="2400" i="1" dirty="0">
                <a:sym typeface="UniversalMath1 BT" pitchFamily="18" charset="2"/>
              </a:rPr>
              <a:t>i</a:t>
            </a:r>
            <a:r>
              <a:rPr lang="en-US" altLang="zh-TW" sz="2400" dirty="0">
                <a:sym typeface="UniversalMath1 BT" pitchFamily="18" charset="2"/>
              </a:rPr>
              <a:t> + </a:t>
            </a:r>
            <a:r>
              <a:rPr lang="en-US" altLang="zh-TW" sz="2400" i="1" dirty="0">
                <a:sym typeface="UniversalMath1 BT" pitchFamily="18" charset="2"/>
              </a:rPr>
              <a:t>j</a:t>
            </a:r>
            <a:r>
              <a:rPr lang="en-US" altLang="zh-TW" sz="2400" dirty="0">
                <a:sym typeface="UniversalMath1 BT" pitchFamily="18" charset="2"/>
              </a:rPr>
              <a:t> – 1) &lt; Length (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))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  </a:t>
            </a:r>
            <a:r>
              <a:rPr lang="en-US" altLang="zh-TW" sz="2400" b="1" dirty="0">
                <a:sym typeface="UniversalMath1 BT" pitchFamily="18" charset="2"/>
              </a:rPr>
              <a:t>return</a:t>
            </a:r>
            <a:r>
              <a:rPr lang="en-US" altLang="zh-TW" sz="2400" dirty="0">
                <a:sym typeface="UniversalMath1 BT" pitchFamily="18" charset="2"/>
              </a:rPr>
              <a:t> the string containing the characters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              of </a:t>
            </a:r>
            <a:r>
              <a:rPr lang="en-US" altLang="zh-TW" sz="2400" i="1" dirty="0">
                <a:sym typeface="UniversalMath1 BT" pitchFamily="18" charset="2"/>
              </a:rPr>
              <a:t>s</a:t>
            </a:r>
            <a:r>
              <a:rPr lang="en-US" altLang="zh-TW" sz="2400" dirty="0">
                <a:sym typeface="UniversalMath1 BT" pitchFamily="18" charset="2"/>
              </a:rPr>
              <a:t> at positions </a:t>
            </a:r>
            <a:r>
              <a:rPr lang="en-US" altLang="zh-TW" sz="2400" i="1" dirty="0">
                <a:sym typeface="UniversalMath1 BT" pitchFamily="18" charset="2"/>
              </a:rPr>
              <a:t>i</a:t>
            </a:r>
            <a:r>
              <a:rPr lang="en-US" altLang="zh-TW" sz="2400" dirty="0">
                <a:sym typeface="UniversalMath1 BT" pitchFamily="18" charset="2"/>
              </a:rPr>
              <a:t>, </a:t>
            </a:r>
            <a:r>
              <a:rPr lang="en-US" altLang="zh-TW" sz="2400" i="1" dirty="0">
                <a:sym typeface="UniversalMath1 BT" pitchFamily="18" charset="2"/>
              </a:rPr>
              <a:t>i</a:t>
            </a:r>
            <a:r>
              <a:rPr lang="en-US" altLang="zh-TW" sz="2400" dirty="0">
                <a:sym typeface="UniversalMath1 BT" pitchFamily="18" charset="2"/>
              </a:rPr>
              <a:t> + 1, …, </a:t>
            </a:r>
            <a:r>
              <a:rPr lang="en-US" altLang="zh-TW" sz="2400" i="1" dirty="0">
                <a:sym typeface="UniversalMath1 BT" pitchFamily="18" charset="2"/>
              </a:rPr>
              <a:t>i</a:t>
            </a:r>
            <a:r>
              <a:rPr lang="en-US" altLang="zh-TW" sz="2400" dirty="0">
                <a:sym typeface="UniversalMath1 BT" pitchFamily="18" charset="2"/>
              </a:rPr>
              <a:t> + </a:t>
            </a:r>
            <a:r>
              <a:rPr lang="en-US" altLang="zh-TW" sz="2400" i="1" dirty="0">
                <a:sym typeface="UniversalMath1 BT" pitchFamily="18" charset="2"/>
              </a:rPr>
              <a:t>j </a:t>
            </a:r>
            <a:r>
              <a:rPr lang="en-US" altLang="zh-TW" sz="2400" dirty="0">
                <a:sym typeface="UniversalMath1 BT" pitchFamily="18" charset="2"/>
              </a:rPr>
              <a:t>- 1</a:t>
            </a:r>
            <a:br>
              <a:rPr lang="en-US" altLang="zh-TW" sz="2400" dirty="0">
                <a:sym typeface="UniversalMath1 BT" pitchFamily="18" charset="2"/>
              </a:rPr>
            </a:br>
            <a:r>
              <a:rPr lang="en-US" altLang="zh-TW" sz="2400" dirty="0">
                <a:sym typeface="UniversalMath1 BT" pitchFamily="18" charset="2"/>
              </a:rPr>
              <a:t>                                 </a:t>
            </a:r>
            <a:r>
              <a:rPr lang="en-US" altLang="zh-TW" sz="2400" b="1" dirty="0">
                <a:sym typeface="UniversalMath1 BT" pitchFamily="18" charset="2"/>
              </a:rPr>
              <a:t>else</a:t>
            </a:r>
            <a:r>
              <a:rPr lang="en-US" altLang="zh-TW" sz="2400" dirty="0">
                <a:sym typeface="UniversalMath1 BT" pitchFamily="18" charset="2"/>
              </a:rPr>
              <a:t> return </a:t>
            </a:r>
            <a:r>
              <a:rPr lang="en-US" altLang="zh-TW" sz="2400" i="1" dirty="0">
                <a:sym typeface="UniversalMath1 BT" pitchFamily="18" charset="2"/>
              </a:rPr>
              <a:t>NULL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0169870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76399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Representation of Strings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1134864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In </a:t>
            </a:r>
            <a:r>
              <a:rPr lang="en-US" altLang="zh-TW" sz="2800" dirty="0">
                <a:solidFill>
                  <a:srgbClr val="C00000"/>
                </a:solidFill>
              </a:rPr>
              <a:t>C</a:t>
            </a:r>
            <a:r>
              <a:rPr lang="en-US" altLang="zh-TW" sz="2800" dirty="0"/>
              <a:t>, we represent strings as character arrays terminated with the </a:t>
            </a:r>
            <a:r>
              <a:rPr lang="en-US" altLang="zh-TW" sz="2800" dirty="0">
                <a:solidFill>
                  <a:srgbClr val="C00000"/>
                </a:solidFill>
              </a:rPr>
              <a:t>null character \0</a:t>
            </a:r>
            <a:endParaRPr lang="en-US" altLang="zh-TW" sz="2400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#define MAX_SIZE 100 /* maximum size of string */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char s[MAX_SIZE]={“dog”};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char t[MAX_SIZE]={“house”}; </a:t>
            </a:r>
          </a:p>
          <a:p>
            <a:pPr marL="0" indent="0">
              <a:buNone/>
            </a:pPr>
            <a:endParaRPr lang="en-US" altLang="zh-TW" sz="2000" dirty="0">
              <a:effectLst/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2000" dirty="0"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2400" dirty="0">
              <a:latin typeface="Courier" pitchFamily="2" charset="0"/>
            </a:endParaRPr>
          </a:p>
          <a:p>
            <a:r>
              <a:rPr lang="en-US" altLang="zh-TW" sz="2400" dirty="0"/>
              <a:t>Alternative declaration</a:t>
            </a:r>
          </a:p>
          <a:p>
            <a:pPr lvl="1"/>
            <a:r>
              <a:rPr lang="en-US" altLang="zh-TW" sz="2000" dirty="0"/>
              <a:t>C will allocates exactly just enough space to hold each word including \0</a:t>
            </a:r>
            <a:endParaRPr lang="en-US" altLang="zh-TW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char s[]={“dog”};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char t[]={“house”}; </a:t>
            </a:r>
          </a:p>
          <a:p>
            <a:pPr marL="0" indent="0">
              <a:buNone/>
            </a:pPr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94209" name="Picture 1" descr="page62image3882848">
            <a:extLst>
              <a:ext uri="{FF2B5EF4-FFF2-40B4-BE49-F238E27FC236}">
                <a16:creationId xmlns:a16="http://schemas.microsoft.com/office/drawing/2014/main" id="{D25FF543-DABD-884A-8DB6-2AA663C7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162581"/>
            <a:ext cx="8102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497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String Insertion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961232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There are two strings, say 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1 and 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2, and we want to </a:t>
            </a:r>
            <a:r>
              <a:rPr lang="en-US" altLang="zh-TW" sz="2800" dirty="0">
                <a:solidFill>
                  <a:srgbClr val="C00000"/>
                </a:solidFill>
              </a:rPr>
              <a:t>insert 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  <a:r>
              <a:rPr lang="en-US" altLang="zh-TW" sz="2800" dirty="0">
                <a:solidFill>
                  <a:srgbClr val="C00000"/>
                </a:solidFill>
              </a:rPr>
              <a:t>2 into 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  <a:r>
              <a:rPr lang="en-US" altLang="zh-TW" sz="2800" dirty="0">
                <a:solidFill>
                  <a:srgbClr val="C00000"/>
                </a:solidFill>
              </a:rPr>
              <a:t>1 starting at the </a:t>
            </a:r>
            <a:r>
              <a:rPr lang="en-US" altLang="zh-TW" sz="2800" i="1" dirty="0">
                <a:solidFill>
                  <a:srgbClr val="C00000"/>
                </a:solidFill>
              </a:rPr>
              <a:t>i</a:t>
            </a:r>
            <a:r>
              <a:rPr lang="en-US" altLang="zh-TW" sz="2800" dirty="0">
                <a:solidFill>
                  <a:srgbClr val="C00000"/>
                </a:solidFill>
              </a:rPr>
              <a:t>th position of 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  <a:r>
              <a:rPr lang="en-US" altLang="zh-TW" sz="2800" dirty="0">
                <a:solidFill>
                  <a:srgbClr val="C00000"/>
                </a:solidFill>
              </a:rPr>
              <a:t>1</a:t>
            </a:r>
          </a:p>
          <a:p>
            <a:pPr marL="0" indent="0">
              <a:buNone/>
            </a:pPr>
            <a:endParaRPr lang="en-US" altLang="zh-TW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#include &lt;string.h&gt;</a:t>
            </a:r>
          </a:p>
          <a:p>
            <a:pPr marL="0" indent="0">
              <a:buNone/>
            </a:pPr>
            <a:r>
              <a:rPr lang="en-US" altLang="zh-TW" sz="2000" dirty="0">
                <a:effectLst/>
                <a:latin typeface="Courier" pitchFamily="2" charset="0"/>
              </a:rPr>
              <a:t>#define MAX_SIZE 100 /*size of largest string*/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char string1[MAX_SIZE], *s = string1;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</a:t>
            </a:r>
            <a:r>
              <a:rPr lang="en-US" altLang="zh-TW" sz="2000" dirty="0">
                <a:effectLst/>
                <a:latin typeface="Courier" pitchFamily="2" charset="0"/>
              </a:rPr>
              <a:t>har string2[MAX_SIZE], *t = string2;</a:t>
            </a:r>
            <a:endParaRPr lang="en-US" altLang="zh-TW" sz="2400" dirty="0">
              <a:latin typeface="Courier" pitchFamily="2" charset="0"/>
            </a:endParaRPr>
          </a:p>
          <a:p>
            <a:endParaRPr lang="en-US" altLang="zh-TW" sz="2400" dirty="0"/>
          </a:p>
          <a:p>
            <a:r>
              <a:rPr lang="en-US" altLang="zh-TW" sz="2400" dirty="0"/>
              <a:t>Insert “uto” starting </a:t>
            </a:r>
            <a:r>
              <a:rPr lang="en-US" altLang="zh-TW" sz="2400" dirty="0">
                <a:solidFill>
                  <a:srgbClr val="00B050"/>
                </a:solidFill>
              </a:rPr>
              <a:t>at the position </a:t>
            </a:r>
            <a:r>
              <a:rPr lang="en-US" altLang="zh-TW" sz="2400" dirty="0" err="1">
                <a:solidFill>
                  <a:srgbClr val="00B050"/>
                </a:solidFill>
              </a:rPr>
              <a:t>i</a:t>
            </a:r>
            <a:r>
              <a:rPr lang="en-US" altLang="zh-TW" sz="2400" dirty="0">
                <a:solidFill>
                  <a:srgbClr val="00B050"/>
                </a:solidFill>
              </a:rPr>
              <a:t>=1 </a:t>
            </a:r>
            <a:r>
              <a:rPr lang="en-US" altLang="zh-TW" sz="2400" dirty="0"/>
              <a:t>of the first string</a:t>
            </a:r>
          </a:p>
          <a:p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                                                  (</a:t>
            </a:r>
            <a:r>
              <a:rPr lang="en-US" altLang="zh-TW" sz="2400" dirty="0">
                <a:solidFill>
                  <a:srgbClr val="C00000"/>
                </a:solidFill>
              </a:rPr>
              <a:t>not</a:t>
            </a:r>
            <a:r>
              <a:rPr lang="en-US" altLang="zh-TW" sz="2400" dirty="0"/>
              <a:t> normally found in &lt;string.h&gt;)</a:t>
            </a:r>
          </a:p>
        </p:txBody>
      </p:sp>
      <p:pic>
        <p:nvPicPr>
          <p:cNvPr id="95233" name="Picture 1" descr="page65image3883520">
            <a:extLst>
              <a:ext uri="{FF2B5EF4-FFF2-40B4-BE49-F238E27FC236}">
                <a16:creationId xmlns:a16="http://schemas.microsoft.com/office/drawing/2014/main" id="{DAAB2C8E-63F1-924F-AEF3-988C5E49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130800"/>
            <a:ext cx="40767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07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String Insertion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3909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pic>
        <p:nvPicPr>
          <p:cNvPr id="97281" name="Picture 1" descr="page67image5095760">
            <a:extLst>
              <a:ext uri="{FF2B5EF4-FFF2-40B4-BE49-F238E27FC236}">
                <a16:creationId xmlns:a16="http://schemas.microsoft.com/office/drawing/2014/main" id="{76362EAE-3EFC-2F40-8C19-390EB44C4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74355" r="8425" b="16849"/>
          <a:stretch/>
        </p:blipFill>
        <p:spPr bwMode="auto">
          <a:xfrm>
            <a:off x="1203325" y="4885996"/>
            <a:ext cx="7560840" cy="6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page67image5095760">
            <a:extLst>
              <a:ext uri="{FF2B5EF4-FFF2-40B4-BE49-F238E27FC236}">
                <a16:creationId xmlns:a16="http://schemas.microsoft.com/office/drawing/2014/main" id="{20392883-103F-204C-8521-D891A3D36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58472" r="42672" b="32422"/>
          <a:stretch/>
        </p:blipFill>
        <p:spPr bwMode="auto">
          <a:xfrm>
            <a:off x="1203325" y="3647802"/>
            <a:ext cx="4320480" cy="64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page67image5095760">
            <a:extLst>
              <a:ext uri="{FF2B5EF4-FFF2-40B4-BE49-F238E27FC236}">
                <a16:creationId xmlns:a16="http://schemas.microsoft.com/office/drawing/2014/main" id="{D24E1EC2-3ECC-D442-B20B-21ADAEA68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42057" r="59373" b="48814"/>
          <a:stretch/>
        </p:blipFill>
        <p:spPr bwMode="auto">
          <a:xfrm>
            <a:off x="1149796" y="2320519"/>
            <a:ext cx="274036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" descr="page67image5095760">
            <a:extLst>
              <a:ext uri="{FF2B5EF4-FFF2-40B4-BE49-F238E27FC236}">
                <a16:creationId xmlns:a16="http://schemas.microsoft.com/office/drawing/2014/main" id="{C77E8A5B-E907-4A47-A9A7-845DDF6D2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25247" r="64928" b="64626"/>
          <a:stretch/>
        </p:blipFill>
        <p:spPr bwMode="auto">
          <a:xfrm>
            <a:off x="1184989" y="1046011"/>
            <a:ext cx="2214736" cy="7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8611BD8-9254-FF40-A0B1-56B187147C54}"/>
              </a:ext>
            </a:extLst>
          </p:cNvPr>
          <p:cNvSpPr txBox="1"/>
          <p:nvPr/>
        </p:nvSpPr>
        <p:spPr>
          <a:xfrm>
            <a:off x="2598144" y="1858854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Initially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0330DD-C585-C842-8D74-613E13AFCCD7}"/>
              </a:ext>
            </a:extLst>
          </p:cNvPr>
          <p:cNvSpPr txBox="1"/>
          <p:nvPr/>
        </p:nvSpPr>
        <p:spPr>
          <a:xfrm>
            <a:off x="2625200" y="3096212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After </a:t>
            </a:r>
            <a:r>
              <a:rPr lang="en-US" altLang="zh-TW" i="1" dirty="0"/>
              <a:t>strncpy</a:t>
            </a:r>
            <a:r>
              <a:rPr lang="en-US" altLang="zh-TW" dirty="0"/>
              <a:t>(</a:t>
            </a:r>
            <a:r>
              <a:rPr lang="en-US" altLang="zh-TW" i="1" dirty="0"/>
              <a:t>temp</a:t>
            </a:r>
            <a:r>
              <a:rPr lang="en-US" altLang="zh-TW" dirty="0"/>
              <a:t>, </a:t>
            </a:r>
            <a:r>
              <a:rPr lang="en-US" altLang="zh-TW" i="1" dirty="0"/>
              <a:t>s</a:t>
            </a:r>
            <a:r>
              <a:rPr lang="en-US" altLang="zh-TW" dirty="0"/>
              <a:t>, </a:t>
            </a:r>
            <a:r>
              <a:rPr lang="en-US" altLang="zh-TW" i="1" dirty="0"/>
              <a:t>i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C7B5CE-1E25-704B-888C-2387F3A8CC80}"/>
              </a:ext>
            </a:extLst>
          </p:cNvPr>
          <p:cNvSpPr txBox="1"/>
          <p:nvPr/>
        </p:nvSpPr>
        <p:spPr>
          <a:xfrm>
            <a:off x="2641584" y="4322144"/>
            <a:ext cx="2641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After </a:t>
            </a:r>
            <a:r>
              <a:rPr lang="en-US" altLang="zh-TW" i="1" dirty="0"/>
              <a:t>strcat</a:t>
            </a:r>
            <a:r>
              <a:rPr lang="en-US" altLang="zh-TW" dirty="0"/>
              <a:t>(</a:t>
            </a:r>
            <a:r>
              <a:rPr lang="en-US" altLang="zh-TW" i="1" dirty="0"/>
              <a:t>temp</a:t>
            </a:r>
            <a:r>
              <a:rPr lang="en-US" altLang="zh-TW" dirty="0"/>
              <a:t>, </a:t>
            </a:r>
            <a:r>
              <a:rPr lang="en-US" altLang="zh-TW" i="1" dirty="0"/>
              <a:t>t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45198E-656D-F04D-9CF3-3599BE9E9D55}"/>
              </a:ext>
            </a:extLst>
          </p:cNvPr>
          <p:cNvSpPr txBox="1"/>
          <p:nvPr/>
        </p:nvSpPr>
        <p:spPr>
          <a:xfrm>
            <a:off x="2639682" y="5559623"/>
            <a:ext cx="329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After </a:t>
            </a:r>
            <a:r>
              <a:rPr lang="en-US" altLang="zh-TW" i="1" dirty="0"/>
              <a:t>strcat</a:t>
            </a:r>
            <a:r>
              <a:rPr lang="en-US" altLang="zh-TW" dirty="0"/>
              <a:t>(</a:t>
            </a:r>
            <a:r>
              <a:rPr lang="en-US" altLang="zh-TW" i="1" dirty="0"/>
              <a:t>temp</a:t>
            </a:r>
            <a:r>
              <a:rPr lang="en-US" altLang="zh-TW" dirty="0"/>
              <a:t>, (</a:t>
            </a:r>
            <a:r>
              <a:rPr lang="en-US" altLang="zh-TW" i="1" dirty="0"/>
              <a:t>s </a:t>
            </a:r>
            <a:r>
              <a:rPr lang="en-US" altLang="zh-TW" dirty="0"/>
              <a:t>+ </a:t>
            </a:r>
            <a:r>
              <a:rPr lang="en-US" altLang="zh-TW" i="1" dirty="0"/>
              <a:t>i</a:t>
            </a:r>
            <a:r>
              <a:rPr lang="en-US" altLang="zh-TW" dirty="0"/>
              <a:t>))</a:t>
            </a:r>
            <a:endParaRPr kumimoji="1" lang="zh-TW" altLang="en-US" dirty="0"/>
          </a:p>
        </p:txBody>
      </p:sp>
      <p:pic>
        <p:nvPicPr>
          <p:cNvPr id="16" name="Picture 1" descr="page65image3883520">
            <a:extLst>
              <a:ext uri="{FF2B5EF4-FFF2-40B4-BE49-F238E27FC236}">
                <a16:creationId xmlns:a16="http://schemas.microsoft.com/office/drawing/2014/main" id="{7628958B-C7AF-B347-8710-0E1337C9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999887"/>
            <a:ext cx="40767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86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String Insertion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496" y="692696"/>
            <a:ext cx="8001000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void </a:t>
            </a:r>
            <a:r>
              <a:rPr lang="en-US" altLang="zh-TW" sz="2000" dirty="0" err="1">
                <a:latin typeface="Courier" pitchFamily="2" charset="0"/>
              </a:rPr>
              <a:t>strnins</a:t>
            </a:r>
            <a:r>
              <a:rPr lang="en-US" altLang="zh-TW" sz="2000" dirty="0">
                <a:latin typeface="Courier" pitchFamily="2" charset="0"/>
              </a:rPr>
              <a:t>(char *s, char *t, </a:t>
            </a:r>
            <a:r>
              <a:rPr lang="en-US" altLang="zh-TW" sz="2000" dirty="0" err="1">
                <a:solidFill>
                  <a:srgbClr val="C00000"/>
                </a:solidFill>
                <a:latin typeface="Courier" pitchFamily="2" charset="0"/>
              </a:rPr>
              <a:t>int</a:t>
            </a:r>
            <a:r>
              <a:rPr lang="en-US" altLang="zh-TW" sz="20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US" altLang="zh-TW" sz="20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2000" dirty="0">
                <a:latin typeface="Courier" pitchFamily="2" charset="0"/>
              </a:rPr>
              <a:t>)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{ /*</a:t>
            </a:r>
            <a:r>
              <a:rPr lang="en-US" altLang="zh-TW" sz="2000" dirty="0" err="1">
                <a:latin typeface="Courier" pitchFamily="2" charset="0"/>
              </a:rPr>
              <a:t>insert string t into string s at position i</a:t>
            </a:r>
            <a:r>
              <a:rPr lang="en-US" altLang="zh-TW" sz="2000" dirty="0">
                <a:latin typeface="Courier" pitchFamily="2" charset="0"/>
              </a:rPr>
              <a:t>*/ 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char string[MAX_SIZE], *temp = string; </a:t>
            </a:r>
          </a:p>
          <a:p>
            <a:pPr marL="0" indent="0">
              <a:buNone/>
            </a:pPr>
            <a:endParaRPr lang="en-US" altLang="zh-TW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if (</a:t>
            </a:r>
            <a:r>
              <a:rPr lang="en-US" altLang="zh-TW" sz="2000" dirty="0" err="1">
                <a:latin typeface="Courier" pitchFamily="2" charset="0"/>
              </a:rPr>
              <a:t>i</a:t>
            </a:r>
            <a:r>
              <a:rPr lang="en-US" altLang="zh-TW" sz="2000" dirty="0">
                <a:latin typeface="Courier" pitchFamily="2" charset="0"/>
              </a:rPr>
              <a:t> &lt; 0 &amp;&amp; </a:t>
            </a:r>
            <a:r>
              <a:rPr lang="en-US" altLang="zh-TW" sz="2000" dirty="0" err="1">
                <a:latin typeface="Courier" pitchFamily="2" charset="0"/>
              </a:rPr>
              <a:t>i</a:t>
            </a:r>
            <a:r>
              <a:rPr lang="en-US" altLang="zh-TW" sz="2000" dirty="0">
                <a:latin typeface="Courier" pitchFamily="2" charset="0"/>
              </a:rPr>
              <a:t> &gt; </a:t>
            </a:r>
            <a:r>
              <a:rPr lang="en-US" altLang="zh-TW" sz="2000" dirty="0" err="1">
                <a:latin typeface="Courier" pitchFamily="2" charset="0"/>
              </a:rPr>
              <a:t>strlen</a:t>
            </a:r>
            <a:r>
              <a:rPr lang="en-US" altLang="zh-TW" sz="2000" dirty="0">
                <a:latin typeface="Courier" pitchFamily="2" charset="0"/>
              </a:rPr>
              <a:t>(s)) { 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  fprintf</a:t>
            </a:r>
            <a:r>
              <a:rPr lang="en-US" altLang="zh-TW" sz="2000" dirty="0">
                <a:latin typeface="Courier" pitchFamily="2" charset="0"/>
              </a:rPr>
              <a:t>(</a:t>
            </a:r>
            <a:r>
              <a:rPr lang="en-US" altLang="zh-TW" sz="2000" dirty="0" err="1">
                <a:latin typeface="Courier" pitchFamily="2" charset="0"/>
              </a:rPr>
              <a:t>stderr,”Position</a:t>
            </a:r>
            <a:r>
              <a:rPr lang="en-US" altLang="zh-TW" sz="2000" dirty="0">
                <a:latin typeface="Courier" pitchFamily="2" charset="0"/>
              </a:rPr>
              <a:t> is out of bounds \n”); 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exit(EXIT_FAILURE);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if (!strlen(s))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strcpy(s,t);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else if (strlen(t)) {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strncpy(temp, s, i);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strcat(temp, t);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strcat(temp, (s+i));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  strcpy(s, temp);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  }</a:t>
            </a:r>
            <a:br>
              <a:rPr lang="en-US" altLang="zh-TW" sz="2000" dirty="0">
                <a:latin typeface="Courier" pitchFamily="2" charset="0"/>
              </a:rPr>
            </a:br>
            <a:r>
              <a:rPr lang="en-US" altLang="zh-TW" sz="2000" dirty="0">
                <a:latin typeface="Courier" pitchFamily="2" charset="0"/>
              </a:rPr>
              <a:t>}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6469233"/>
            <a:ext cx="42691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2.12: </a:t>
            </a:r>
            <a:r>
              <a:rPr lang="en-US" altLang="zh-TW" sz="1600" u="sng" dirty="0"/>
              <a:t>String insertion function (p.92)</a:t>
            </a:r>
            <a:endParaRPr lang="en-US" altLang="zh-TW" sz="1600" b="1" u="sng" dirty="0"/>
          </a:p>
        </p:txBody>
      </p:sp>
      <p:pic>
        <p:nvPicPr>
          <p:cNvPr id="9" name="Picture 1" descr="page65image3883520">
            <a:extLst>
              <a:ext uri="{FF2B5EF4-FFF2-40B4-BE49-F238E27FC236}">
                <a16:creationId xmlns:a16="http://schemas.microsoft.com/office/drawing/2014/main" id="{C7D57F94-ABD6-0F42-98AE-FD4599E2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98" y="4459064"/>
            <a:ext cx="40767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page67image5095760">
            <a:extLst>
              <a:ext uri="{FF2B5EF4-FFF2-40B4-BE49-F238E27FC236}">
                <a16:creationId xmlns:a16="http://schemas.microsoft.com/office/drawing/2014/main" id="{60E7F9F6-ACC6-5E4D-8DB7-649D7112E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74355" r="8425" b="16849"/>
          <a:stretch/>
        </p:blipFill>
        <p:spPr bwMode="auto">
          <a:xfrm>
            <a:off x="4676962" y="5805264"/>
            <a:ext cx="4390936" cy="3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68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E5D5A6-FF1F-544D-8799-AAC7C677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076504-E2EA-A640-BE91-AB302578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AD668E-503F-CF4A-A23F-7ED6C83A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FF1F-307A-1D41-BE97-C0609A35ED26}" type="slidenum">
              <a:rPr lang="en-US" altLang="zh-TW"/>
              <a:pPr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6636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764704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There are two strings, say 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 and </a:t>
            </a:r>
            <a:r>
              <a:rPr lang="en-US" altLang="zh-TW" sz="2800" i="1" dirty="0"/>
              <a:t>pat</a:t>
            </a:r>
            <a:r>
              <a:rPr lang="en-US" altLang="zh-TW" sz="2800" dirty="0"/>
              <a:t>, where </a:t>
            </a:r>
            <a:r>
              <a:rPr lang="en-US" altLang="zh-TW" sz="2800" i="1" dirty="0">
                <a:solidFill>
                  <a:srgbClr val="C00000"/>
                </a:solidFill>
              </a:rPr>
              <a:t>pat</a:t>
            </a:r>
            <a:r>
              <a:rPr lang="en-US" altLang="zh-TW" sz="2800" dirty="0">
                <a:solidFill>
                  <a:srgbClr val="C00000"/>
                </a:solidFill>
              </a:rPr>
              <a:t> is a pattern to be searched for in 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</a:p>
          <a:p>
            <a:endParaRPr lang="en-US" altLang="zh-TW" sz="2800" dirty="0"/>
          </a:p>
          <a:p>
            <a:r>
              <a:rPr lang="en-US" altLang="zh-TW" sz="2800" dirty="0"/>
              <a:t>Using the built-in function</a:t>
            </a:r>
            <a:r>
              <a:rPr lang="en-US" altLang="zh-TW" sz="2800" i="1" dirty="0"/>
              <a:t> strstr</a:t>
            </a:r>
            <a:r>
              <a:rPr lang="en-US" altLang="zh-TW" sz="2800" dirty="0"/>
              <a:t>:</a:t>
            </a:r>
            <a:endParaRPr lang="en-US" altLang="zh-TW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char pat[MAX_SIZE], string</a:t>
            </a:r>
            <a:r>
              <a:rPr lang="en-US" altLang="zh-TW" sz="2000" dirty="0">
                <a:effectLst/>
                <a:latin typeface="Courier" pitchFamily="2" charset="0"/>
              </a:rPr>
              <a:t>[MAX_SIZE], *t;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if (t = </a:t>
            </a:r>
            <a:r>
              <a:rPr lang="en-US" altLang="zh-TW" sz="2000" dirty="0" err="1">
                <a:latin typeface="Courier" pitchFamily="2" charset="0"/>
              </a:rPr>
              <a:t>strstr</a:t>
            </a:r>
            <a:r>
              <a:rPr lang="en-US" altLang="zh-TW" sz="2000" dirty="0">
                <a:latin typeface="Courier" pitchFamily="2" charset="0"/>
              </a:rPr>
              <a:t>(</a:t>
            </a:r>
            <a:r>
              <a:rPr lang="en-US" altLang="zh-TW" sz="2000" dirty="0" err="1">
                <a:latin typeface="Courier" pitchFamily="2" charset="0"/>
              </a:rPr>
              <a:t>string, pat</a:t>
            </a:r>
            <a:r>
              <a:rPr lang="en-US" altLang="zh-TW" sz="2000" dirty="0">
                <a:latin typeface="Courier" pitchFamily="2" charset="0"/>
              </a:rPr>
              <a:t>)) 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printf</a:t>
            </a:r>
            <a:r>
              <a:rPr lang="en-US" altLang="zh-TW" sz="2000" dirty="0">
                <a:latin typeface="Courier" pitchFamily="2" charset="0"/>
              </a:rPr>
              <a:t>(“The string from </a:t>
            </a:r>
            <a:r>
              <a:rPr lang="en-US" altLang="zh-TW" sz="2000" dirty="0" err="1">
                <a:latin typeface="Courier" pitchFamily="2" charset="0"/>
              </a:rPr>
              <a:t>strstr</a:t>
            </a:r>
            <a:r>
              <a:rPr lang="en-US" altLang="zh-TW" sz="2000" dirty="0">
                <a:latin typeface="Courier" pitchFamily="2" charset="0"/>
              </a:rPr>
              <a:t> is: %s\</a:t>
            </a:r>
            <a:r>
              <a:rPr lang="en-US" altLang="zh-TW" sz="2000" dirty="0" err="1">
                <a:latin typeface="Courier" pitchFamily="2" charset="0"/>
              </a:rPr>
              <a:t>n”, t</a:t>
            </a:r>
            <a:r>
              <a:rPr lang="en-US" altLang="zh-TW" sz="2000" dirty="0">
                <a:latin typeface="Courier" pitchFamily="2" charset="0"/>
              </a:rPr>
              <a:t>);</a:t>
            </a:r>
          </a:p>
          <a:p>
            <a:pPr marL="0" indent="0">
              <a:buNone/>
            </a:pPr>
            <a:r>
              <a:rPr lang="en-US" altLang="zh-TW" sz="2000" dirty="0">
                <a:latin typeface="Courier" pitchFamily="2" charset="0"/>
              </a:rPr>
              <a:t>else 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urier" pitchFamily="2" charset="0"/>
              </a:rPr>
              <a:t>  printf</a:t>
            </a:r>
            <a:r>
              <a:rPr lang="en-US" altLang="zh-TW" sz="2000" dirty="0">
                <a:latin typeface="Courier" pitchFamily="2" charset="0"/>
              </a:rPr>
              <a:t>(“The pattern was not found with </a:t>
            </a:r>
            <a:r>
              <a:rPr lang="en-US" altLang="zh-TW" sz="2000" dirty="0" err="1">
                <a:latin typeface="Courier" pitchFamily="2" charset="0"/>
              </a:rPr>
              <a:t>strstr</a:t>
            </a:r>
            <a:r>
              <a:rPr lang="en-US" altLang="zh-TW" sz="2000" dirty="0">
                <a:latin typeface="Courier" pitchFamily="2" charset="0"/>
              </a:rPr>
              <a:t>\n”); </a:t>
            </a:r>
            <a:endParaRPr lang="en-US" altLang="zh-TW" sz="2400" dirty="0">
              <a:latin typeface="Courier" pitchFamily="2" charset="0"/>
            </a:endParaRPr>
          </a:p>
          <a:p>
            <a:endParaRPr lang="en-US" altLang="zh-TW" sz="2400" dirty="0"/>
          </a:p>
          <a:p>
            <a:r>
              <a:rPr lang="en-US" altLang="zh-TW" sz="2400" dirty="0"/>
              <a:t>The call (</a:t>
            </a:r>
            <a:r>
              <a:rPr lang="en-US" altLang="zh-TW" sz="2400" i="1" dirty="0"/>
              <a:t>t</a:t>
            </a:r>
            <a:r>
              <a:rPr lang="en-US" altLang="zh-TW" sz="2400" dirty="0"/>
              <a:t> = </a:t>
            </a:r>
            <a:r>
              <a:rPr lang="en-US" altLang="zh-TW" sz="2400" i="1" dirty="0"/>
              <a:t>strstr</a:t>
            </a:r>
            <a:r>
              <a:rPr lang="en-US" altLang="zh-TW" sz="2400" dirty="0"/>
              <a:t>(</a:t>
            </a:r>
            <a:r>
              <a:rPr lang="en-US" altLang="zh-TW" sz="2400" i="1" dirty="0"/>
              <a:t>string</a:t>
            </a:r>
            <a:r>
              <a:rPr lang="en-US" altLang="zh-TW" sz="2400" dirty="0"/>
              <a:t>, </a:t>
            </a:r>
            <a:r>
              <a:rPr lang="en-US" altLang="zh-TW" sz="2400" i="1" dirty="0"/>
              <a:t>pat</a:t>
            </a:r>
            <a:r>
              <a:rPr lang="en-US" altLang="zh-TW" sz="2400" dirty="0"/>
              <a:t>)) returns</a:t>
            </a:r>
            <a:endParaRPr lang="en-US" altLang="zh-TW" sz="2000" dirty="0"/>
          </a:p>
          <a:p>
            <a:pPr lvl="1"/>
            <a:r>
              <a:rPr lang="en-US" altLang="zh-TW" sz="2000" dirty="0"/>
              <a:t>A null pointer if </a:t>
            </a:r>
            <a:r>
              <a:rPr lang="en-US" altLang="zh-TW" sz="2000" i="1" dirty="0"/>
              <a:t>pat</a:t>
            </a:r>
            <a:r>
              <a:rPr lang="en-US" altLang="zh-TW" sz="2000" dirty="0"/>
              <a:t> is not in </a:t>
            </a:r>
            <a:r>
              <a:rPr lang="en-US" altLang="zh-TW" sz="2000" i="1" dirty="0"/>
              <a:t>string</a:t>
            </a:r>
          </a:p>
          <a:p>
            <a:pPr lvl="1"/>
            <a:r>
              <a:rPr lang="en-US" altLang="zh-TW" sz="2000" dirty="0"/>
              <a:t>If</a:t>
            </a:r>
            <a:r>
              <a:rPr lang="en-US" altLang="zh-TW" sz="2000" i="1" dirty="0"/>
              <a:t> pat </a:t>
            </a:r>
            <a:r>
              <a:rPr lang="en-US" altLang="zh-TW" sz="2000" dirty="0"/>
              <a:t>is in </a:t>
            </a:r>
            <a:r>
              <a:rPr lang="en-US" altLang="zh-TW" sz="2000" i="1" dirty="0"/>
              <a:t>string</a:t>
            </a:r>
            <a:r>
              <a:rPr lang="en-US" altLang="zh-TW" sz="2000" dirty="0"/>
              <a:t>, </a:t>
            </a:r>
            <a:r>
              <a:rPr lang="en-US" altLang="zh-TW" sz="2000" i="1" dirty="0"/>
              <a:t>t</a:t>
            </a:r>
            <a:r>
              <a:rPr lang="en-US" altLang="zh-TW" sz="2000" dirty="0"/>
              <a:t> holds a pointer to the start of </a:t>
            </a:r>
            <a:r>
              <a:rPr lang="en-US" altLang="zh-TW" sz="2000" i="1" dirty="0"/>
              <a:t>pat </a:t>
            </a:r>
            <a:r>
              <a:rPr lang="en-US" altLang="zh-TW" sz="2000" dirty="0"/>
              <a:t>in </a:t>
            </a:r>
            <a:r>
              <a:rPr lang="en-US" altLang="zh-TW" sz="2000" i="1" dirty="0"/>
              <a:t>string</a:t>
            </a:r>
            <a:endParaRPr lang="en-US" altLang="zh-TW" sz="2000" dirty="0"/>
          </a:p>
          <a:p>
            <a:pPr lvl="1"/>
            <a:endParaRPr lang="en-US" altLang="zh-TW" sz="2000" i="1" dirty="0"/>
          </a:p>
        </p:txBody>
      </p:sp>
    </p:spTree>
    <p:extLst>
      <p:ext uri="{BB962C8B-B14F-4D97-AF65-F5344CB8AC3E}">
        <p14:creationId xmlns:p14="http://schemas.microsoft.com/office/powerpoint/2010/main" val="1947565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How to implement </a:t>
            </a:r>
            <a:r>
              <a:rPr lang="en-US" altLang="zh-TW" sz="2800" i="1" dirty="0"/>
              <a:t>strstr</a:t>
            </a:r>
            <a:r>
              <a:rPr lang="en-US" altLang="zh-TW" sz="2800" dirty="0"/>
              <a:t>(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, </a:t>
            </a:r>
            <a:r>
              <a:rPr lang="en-US" altLang="zh-TW" sz="2800" i="1" dirty="0"/>
              <a:t>pat</a:t>
            </a:r>
            <a:r>
              <a:rPr lang="en-US" altLang="zh-TW" sz="2800" dirty="0"/>
              <a:t>)?</a:t>
            </a:r>
            <a:endParaRPr lang="en-US" altLang="zh-TW" sz="2800" i="1" dirty="0"/>
          </a:p>
          <a:p>
            <a:endParaRPr lang="en-US" altLang="zh-TW" sz="2800" dirty="0"/>
          </a:p>
          <a:p>
            <a:r>
              <a:rPr lang="en-US" altLang="zh-TW" sz="2800" dirty="0"/>
              <a:t>First try:</a:t>
            </a:r>
          </a:p>
          <a:p>
            <a:r>
              <a:rPr lang="en-US" altLang="zh-TW" sz="2800" dirty="0"/>
              <a:t>Sequentially examine each character of the string until it finds the pattern or it reaches the end of the string</a:t>
            </a:r>
          </a:p>
          <a:p>
            <a:endParaRPr lang="en-US" altLang="zh-TW" sz="2800" dirty="0"/>
          </a:p>
        </p:txBody>
      </p:sp>
      <p:pic>
        <p:nvPicPr>
          <p:cNvPr id="8" name="Picture 2" descr="page70image1831168">
            <a:extLst>
              <a:ext uri="{FF2B5EF4-FFF2-40B4-BE49-F238E27FC236}">
                <a16:creationId xmlns:a16="http://schemas.microsoft.com/office/drawing/2014/main" id="{35AD194A-649E-1543-A95B-729CE670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31"/>
          <a:stretch/>
        </p:blipFill>
        <p:spPr bwMode="auto">
          <a:xfrm>
            <a:off x="2483768" y="4005064"/>
            <a:ext cx="4682500" cy="19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9437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pic>
        <p:nvPicPr>
          <p:cNvPr id="101378" name="Picture 2" descr="page70image1831168">
            <a:extLst>
              <a:ext uri="{FF2B5EF4-FFF2-40B4-BE49-F238E27FC236}">
                <a16:creationId xmlns:a16="http://schemas.microsoft.com/office/drawing/2014/main" id="{435A2AF6-3ABD-F34B-9CED-B096DA0F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00" y="107776"/>
            <a:ext cx="46825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6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57E890D-1B77-BF49-AC0A-E6EF6090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2ADCDA6-C530-3941-AF49-44DE88E4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299FE-8F4C-1E48-9167-815A9181E023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F7B1C27-5F6C-204B-8806-79A744D75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Two-Dimension Arrays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B8C083C-5843-034F-952F-5E7AD4392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80" y="1688609"/>
            <a:ext cx="5760640" cy="442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386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234280"/>
            <a:ext cx="7772400" cy="1143000"/>
          </a:xfrm>
        </p:spPr>
        <p:txBody>
          <a:bodyPr/>
          <a:lstStyle/>
          <a:p>
            <a:pPr algn="ctr"/>
            <a:r>
              <a:rPr lang="en-US" altLang="zh-TW" sz="3600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692696"/>
            <a:ext cx="9217024" cy="601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1800" dirty="0" err="1">
                <a:latin typeface="Courier" pitchFamily="2" charset="0"/>
              </a:rPr>
              <a:t>int</a:t>
            </a:r>
            <a:r>
              <a:rPr lang="en-US" altLang="zh-TW" sz="1800" dirty="0">
                <a:latin typeface="Courier" pitchFamily="2" charset="0"/>
              </a:rPr>
              <a:t> </a:t>
            </a:r>
            <a:r>
              <a:rPr lang="en-US" altLang="zh-TW" sz="1800" dirty="0" err="1">
                <a:latin typeface="Courier" pitchFamily="2" charset="0"/>
              </a:rPr>
              <a:t>nfind</a:t>
            </a:r>
            <a:r>
              <a:rPr lang="en-US" altLang="zh-TW" sz="1800" dirty="0">
                <a:latin typeface="Courier" pitchFamily="2" charset="0"/>
              </a:rPr>
              <a:t>(char *string, char *pat) 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{ /* match the last character of pattern first,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 then match from the beginning*/ </a:t>
            </a:r>
          </a:p>
          <a:p>
            <a:pPr marL="0" indent="0">
              <a:buNone/>
            </a:pPr>
            <a:r>
              <a:rPr lang="en-US" altLang="zh-TW" sz="1800" dirty="0" err="1">
                <a:latin typeface="Courier" pitchFamily="2" charset="0"/>
              </a:rPr>
              <a:t>  int</a:t>
            </a:r>
            <a:r>
              <a:rPr lang="en-US" altLang="zh-TW" sz="1800" dirty="0">
                <a:latin typeface="Courier" pitchFamily="2" charset="0"/>
              </a:rPr>
              <a:t> </a:t>
            </a:r>
            <a:r>
              <a:rPr lang="en-US" altLang="zh-TW" sz="1800" dirty="0" err="1">
                <a:latin typeface="Courier" pitchFamily="2" charset="0"/>
              </a:rPr>
              <a:t>i,j,start</a:t>
            </a:r>
            <a:r>
              <a:rPr lang="en-US" altLang="zh-TW" sz="1800" dirty="0">
                <a:latin typeface="Courier" pitchFamily="2" charset="0"/>
              </a:rPr>
              <a:t> = 0;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</a:t>
            </a:r>
            <a:r>
              <a:rPr lang="en-US" altLang="zh-TW" sz="1800" dirty="0" err="1">
                <a:latin typeface="Courier" pitchFamily="2" charset="0"/>
              </a:rPr>
              <a:t>int</a:t>
            </a:r>
            <a:r>
              <a:rPr lang="en-US" altLang="zh-TW" sz="1800" dirty="0">
                <a:latin typeface="Courier" pitchFamily="2" charset="0"/>
              </a:rPr>
              <a:t> lasts = </a:t>
            </a:r>
            <a:r>
              <a:rPr lang="en-US" altLang="zh-TW" sz="1800" dirty="0" err="1">
                <a:latin typeface="Courier" pitchFamily="2" charset="0"/>
              </a:rPr>
              <a:t>strlen</a:t>
            </a:r>
            <a:r>
              <a:rPr lang="en-US" altLang="zh-TW" sz="1800" dirty="0">
                <a:latin typeface="Courier" pitchFamily="2" charset="0"/>
              </a:rPr>
              <a:t>(string)-1;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</a:t>
            </a:r>
            <a:r>
              <a:rPr lang="en-US" altLang="zh-TW" sz="1800" dirty="0" err="1">
                <a:latin typeface="Courier" pitchFamily="2" charset="0"/>
              </a:rPr>
              <a:t>int</a:t>
            </a:r>
            <a:r>
              <a:rPr lang="en-US" altLang="zh-TW" sz="1800" dirty="0">
                <a:latin typeface="Courier" pitchFamily="2" charset="0"/>
              </a:rPr>
              <a:t> </a:t>
            </a:r>
            <a:r>
              <a:rPr lang="en-US" altLang="zh-TW" sz="1800" dirty="0" err="1">
                <a:latin typeface="Courier" pitchFamily="2" charset="0"/>
              </a:rPr>
              <a:t>lastp</a:t>
            </a:r>
            <a:r>
              <a:rPr lang="en-US" altLang="zh-TW" sz="1800" dirty="0">
                <a:latin typeface="Courier" pitchFamily="2" charset="0"/>
              </a:rPr>
              <a:t> = </a:t>
            </a:r>
            <a:r>
              <a:rPr lang="en-US" altLang="zh-TW" sz="1800" dirty="0" err="1">
                <a:latin typeface="Courier" pitchFamily="2" charset="0"/>
              </a:rPr>
              <a:t>strlen</a:t>
            </a:r>
            <a:r>
              <a:rPr lang="en-US" altLang="zh-TW" sz="1800" dirty="0">
                <a:latin typeface="Courier" pitchFamily="2" charset="0"/>
              </a:rPr>
              <a:t>(pat)-1;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</a:t>
            </a:r>
            <a:r>
              <a:rPr lang="en-US" altLang="zh-TW" sz="1800" dirty="0" err="1">
                <a:latin typeface="Courier" pitchFamily="2" charset="0"/>
              </a:rPr>
              <a:t>int</a:t>
            </a:r>
            <a:r>
              <a:rPr lang="en-US" altLang="zh-TW" sz="1800" dirty="0">
                <a:latin typeface="Courier" pitchFamily="2" charset="0"/>
              </a:rPr>
              <a:t> </a:t>
            </a:r>
            <a:r>
              <a:rPr lang="en-US" altLang="zh-TW" sz="1800" dirty="0" err="1">
                <a:latin typeface="Courier" pitchFamily="2" charset="0"/>
              </a:rPr>
              <a:t>endmatch</a:t>
            </a:r>
            <a:r>
              <a:rPr lang="en-US" altLang="zh-TW" sz="1800" dirty="0">
                <a:latin typeface="Courier" pitchFamily="2" charset="0"/>
              </a:rPr>
              <a:t> = </a:t>
            </a:r>
            <a:r>
              <a:rPr lang="en-US" altLang="zh-TW" sz="1800" dirty="0" err="1">
                <a:latin typeface="Courier" pitchFamily="2" charset="0"/>
              </a:rPr>
              <a:t>lastp</a:t>
            </a:r>
            <a:r>
              <a:rPr lang="en-US" altLang="zh-TW" sz="1800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for (; </a:t>
            </a:r>
            <a:r>
              <a:rPr lang="en-US" altLang="zh-TW" sz="1800" dirty="0" err="1">
                <a:latin typeface="Courier" pitchFamily="2" charset="0"/>
              </a:rPr>
              <a:t>endmatch</a:t>
            </a:r>
            <a:r>
              <a:rPr lang="en-US" altLang="zh-TW" sz="1800" dirty="0">
                <a:latin typeface="Courier" pitchFamily="2" charset="0"/>
              </a:rPr>
              <a:t> &lt;= lasts; </a:t>
            </a:r>
            <a:r>
              <a:rPr lang="en-US" altLang="zh-TW" sz="1800" dirty="0" err="1">
                <a:latin typeface="Courier" pitchFamily="2" charset="0"/>
              </a:rPr>
              <a:t>endmatch</a:t>
            </a:r>
            <a:r>
              <a:rPr lang="en-US" altLang="zh-TW" sz="1800" dirty="0">
                <a:latin typeface="Courier" pitchFamily="2" charset="0"/>
              </a:rPr>
              <a:t>++, start++) { 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if (string[</a:t>
            </a:r>
            <a:r>
              <a:rPr lang="en-US" altLang="zh-TW" sz="1800" dirty="0" err="1">
                <a:latin typeface="Courier" pitchFamily="2" charset="0"/>
              </a:rPr>
              <a:t>endmatch</a:t>
            </a:r>
            <a:r>
              <a:rPr lang="en-US" altLang="zh-TW" sz="1800" dirty="0">
                <a:latin typeface="Courier" pitchFamily="2" charset="0"/>
              </a:rPr>
              <a:t>] == pat[</a:t>
            </a:r>
            <a:r>
              <a:rPr lang="en-US" altLang="zh-TW" sz="1800" dirty="0" err="1">
                <a:latin typeface="Courier" pitchFamily="2" charset="0"/>
              </a:rPr>
              <a:t>lastp</a:t>
            </a:r>
            <a:r>
              <a:rPr lang="en-US" altLang="zh-TW" sz="1800" dirty="0">
                <a:latin typeface="Courier" pitchFamily="2" charset="0"/>
              </a:rPr>
              <a:t>]) {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  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for (j = 0, 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 = start; j &lt; 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lastp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 &amp;&amp; </a:t>
            </a:r>
            <a:b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</a:b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                             string[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] == pat[j]; 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++,</a:t>
            </a:r>
            <a:r>
              <a:rPr lang="en-US" altLang="zh-TW" sz="1800" dirty="0" err="1">
                <a:solidFill>
                  <a:srgbClr val="C00000"/>
                </a:solidFill>
                <a:latin typeface="Courier" pitchFamily="2" charset="0"/>
              </a:rPr>
              <a:t>j++</a:t>
            </a:r>
            <a:r>
              <a:rPr lang="en-US" altLang="zh-TW" sz="1800" dirty="0">
                <a:solidFill>
                  <a:srgbClr val="C00000"/>
                </a:solidFill>
                <a:latin typeface="Courier" pitchFamily="2" charset="0"/>
              </a:rPr>
              <a:t>);</a:t>
            </a:r>
            <a:r>
              <a:rPr lang="en-US" altLang="zh-TW" sz="18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  if (j == </a:t>
            </a:r>
            <a:r>
              <a:rPr lang="en-US" altLang="zh-TW" sz="1800" dirty="0" err="1">
                <a:latin typeface="Courier" pitchFamily="2" charset="0"/>
              </a:rPr>
              <a:t>lastp</a:t>
            </a:r>
            <a:r>
              <a:rPr lang="en-US" altLang="zh-TW" sz="1800" dirty="0">
                <a:latin typeface="Courier" pitchFamily="2" charset="0"/>
              </a:rPr>
              <a:t>)</a:t>
            </a:r>
            <a:br>
              <a:rPr lang="en-US" altLang="zh-TW" sz="1800" dirty="0">
                <a:latin typeface="Courier" pitchFamily="2" charset="0"/>
              </a:rPr>
            </a:br>
            <a:r>
              <a:rPr lang="en-US" altLang="zh-TW" sz="1800" dirty="0">
                <a:latin typeface="Courier" pitchFamily="2" charset="0"/>
              </a:rPr>
              <a:t>        return start; /* successful*/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  }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}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  return -1;</a:t>
            </a:r>
          </a:p>
          <a:p>
            <a:pPr marL="0" indent="0">
              <a:buNone/>
            </a:pPr>
            <a:r>
              <a:rPr lang="en-US" altLang="zh-TW" sz="1800" dirty="0">
                <a:latin typeface="Courier" pitchFamily="2" charset="0"/>
              </a:rPr>
              <a:t>} 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1454AD0-B286-7740-83F7-80DF8AF64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5" y="5805264"/>
            <a:ext cx="60740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b="1" u="sng" dirty="0"/>
              <a:t>*</a:t>
            </a:r>
            <a:r>
              <a:rPr lang="en-US" altLang="zh-TW" sz="1600" b="1" u="sng" dirty="0" err="1"/>
              <a:t>Praogram</a:t>
            </a:r>
            <a:r>
              <a:rPr lang="en-US" altLang="zh-TW" sz="1600" b="1" u="sng" dirty="0"/>
              <a:t> 2.13: </a:t>
            </a:r>
            <a:r>
              <a:rPr lang="en-US" altLang="zh-TW" sz="1600" u="sng" dirty="0"/>
              <a:t>Pattern matching by checking end indices first (p.93)</a:t>
            </a:r>
            <a:endParaRPr lang="en-US" altLang="zh-TW" sz="1600" b="1" u="sng" dirty="0"/>
          </a:p>
        </p:txBody>
      </p:sp>
    </p:spTree>
    <p:extLst>
      <p:ext uri="{BB962C8B-B14F-4D97-AF65-F5344CB8AC3E}">
        <p14:creationId xmlns:p14="http://schemas.microsoft.com/office/powerpoint/2010/main" val="3051689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17835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How to implement </a:t>
            </a:r>
            <a:r>
              <a:rPr lang="en-US" altLang="zh-TW" sz="2800" i="1" dirty="0"/>
              <a:t>strstr</a:t>
            </a:r>
            <a:r>
              <a:rPr lang="en-US" altLang="zh-TW" sz="2800" dirty="0"/>
              <a:t>(</a:t>
            </a:r>
            <a:r>
              <a:rPr lang="en-US" altLang="zh-TW" sz="2800" i="1" dirty="0"/>
              <a:t>string</a:t>
            </a:r>
            <a:r>
              <a:rPr lang="en-US" altLang="zh-TW" sz="2800" dirty="0"/>
              <a:t>, </a:t>
            </a:r>
            <a:r>
              <a:rPr lang="en-US" altLang="zh-TW" sz="2800" i="1" dirty="0"/>
              <a:t>pat</a:t>
            </a:r>
            <a:r>
              <a:rPr lang="en-US" altLang="zh-TW" sz="2800" dirty="0"/>
              <a:t>)?</a:t>
            </a:r>
            <a:endParaRPr lang="en-US" altLang="zh-TW" sz="2800" i="1" dirty="0"/>
          </a:p>
          <a:p>
            <a:endParaRPr lang="en-US" altLang="zh-TW" sz="2800" dirty="0"/>
          </a:p>
          <a:p>
            <a:r>
              <a:rPr lang="en-US" altLang="zh-TW" sz="2800" dirty="0"/>
              <a:t>First try:</a:t>
            </a:r>
          </a:p>
          <a:p>
            <a:r>
              <a:rPr lang="en-US" altLang="zh-TW" sz="2800" dirty="0"/>
              <a:t>Sequentially examine each character of the string until it finds the pattern or it reaches the end of the string</a:t>
            </a:r>
          </a:p>
          <a:p>
            <a:endParaRPr lang="en-US" altLang="zh-TW" sz="2800" dirty="0"/>
          </a:p>
          <a:p>
            <a:r>
              <a:rPr lang="en-US" altLang="zh-TW" sz="2800" dirty="0">
                <a:solidFill>
                  <a:srgbClr val="C00000"/>
                </a:solidFill>
              </a:rPr>
              <a:t>O(</a:t>
            </a:r>
            <a:r>
              <a:rPr lang="en-US" altLang="zh-TW" sz="2800" i="1" dirty="0">
                <a:solidFill>
                  <a:srgbClr val="C00000"/>
                </a:solidFill>
              </a:rPr>
              <a:t>strlen</a:t>
            </a:r>
            <a:r>
              <a:rPr lang="en-US" altLang="zh-TW" sz="2800" dirty="0">
                <a:solidFill>
                  <a:srgbClr val="C00000"/>
                </a:solidFill>
              </a:rPr>
              <a:t>(</a:t>
            </a:r>
            <a:r>
              <a:rPr lang="en-US" altLang="zh-TW" sz="2800" i="1" dirty="0">
                <a:solidFill>
                  <a:srgbClr val="C00000"/>
                </a:solidFill>
              </a:rPr>
              <a:t>pat</a:t>
            </a:r>
            <a:r>
              <a:rPr lang="en-US" altLang="zh-TW" sz="2800" dirty="0">
                <a:solidFill>
                  <a:srgbClr val="C00000"/>
                </a:solidFill>
              </a:rPr>
              <a:t>) * </a:t>
            </a:r>
            <a:r>
              <a:rPr lang="en-US" altLang="zh-TW" sz="2800" i="1" dirty="0">
                <a:solidFill>
                  <a:srgbClr val="C00000"/>
                </a:solidFill>
              </a:rPr>
              <a:t>strlen</a:t>
            </a:r>
            <a:r>
              <a:rPr lang="en-US" altLang="zh-TW" sz="2800" dirty="0">
                <a:solidFill>
                  <a:srgbClr val="C00000"/>
                </a:solidFill>
              </a:rPr>
              <a:t>(</a:t>
            </a:r>
            <a:r>
              <a:rPr lang="en-US" altLang="zh-TW" sz="2800" i="1" dirty="0">
                <a:solidFill>
                  <a:srgbClr val="C00000"/>
                </a:solidFill>
              </a:rPr>
              <a:t>string</a:t>
            </a:r>
            <a:r>
              <a:rPr lang="en-US" altLang="zh-TW" sz="2800" dirty="0">
                <a:solidFill>
                  <a:srgbClr val="C00000"/>
                </a:solidFill>
              </a:rPr>
              <a:t>))</a:t>
            </a:r>
            <a:endParaRPr lang="en-US" altLang="zh-TW" sz="2800" i="1" dirty="0"/>
          </a:p>
          <a:p>
            <a:endParaRPr lang="en-US" altLang="zh-TW" sz="2800" i="1" dirty="0"/>
          </a:p>
          <a:p>
            <a:r>
              <a:rPr lang="en-US" altLang="zh-TW" sz="2800" dirty="0">
                <a:solidFill>
                  <a:srgbClr val="C00000"/>
                </a:solidFill>
              </a:rPr>
              <a:t>How to do better than this?</a:t>
            </a:r>
          </a:p>
        </p:txBody>
      </p:sp>
    </p:spTree>
    <p:extLst>
      <p:ext uri="{BB962C8B-B14F-4D97-AF65-F5344CB8AC3E}">
        <p14:creationId xmlns:p14="http://schemas.microsoft.com/office/powerpoint/2010/main" val="2045302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d a b’ </a:t>
            </a:r>
          </a:p>
        </p:txBody>
      </p:sp>
    </p:spTree>
    <p:extLst>
      <p:ext uri="{BB962C8B-B14F-4D97-AF65-F5344CB8AC3E}">
        <p14:creationId xmlns:p14="http://schemas.microsoft.com/office/powerpoint/2010/main" val="1790564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</a:t>
            </a:r>
            <a:r>
              <a:rPr lang="en-US" altLang="zh-TW" sz="2800" dirty="0">
                <a:latin typeface="Courier" pitchFamily="2" charset="0"/>
              </a:rPr>
              <a:t> </a:t>
            </a:r>
            <a:r>
              <a:rPr lang="en-US" altLang="zh-TW" sz="2800" i="1" dirty="0">
                <a:latin typeface="Courier" pitchFamily="2" charset="0"/>
              </a:rPr>
              <a:t>a b c a </a:t>
            </a:r>
            <a:r>
              <a:rPr lang="en-US" altLang="zh-TW" sz="2800" dirty="0">
                <a:latin typeface="Courier" pitchFamily="2" charset="0"/>
              </a:rPr>
              <a:t>?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pat=‘a b c a b c a d a b’</a:t>
            </a:r>
            <a:endParaRPr lang="en-US" altLang="zh-TW" sz="2800" dirty="0"/>
          </a:p>
          <a:p>
            <a:r>
              <a:rPr lang="en-US" altLang="zh-TW" sz="2800" dirty="0">
                <a:solidFill>
                  <a:srgbClr val="C00000"/>
                </a:solidFill>
              </a:rPr>
              <a:t>Moving backwards </a:t>
            </a:r>
            <a:r>
              <a:rPr lang="en-US" altLang="zh-TW" sz="2800" dirty="0"/>
              <a:t>increases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786396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692041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11829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670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r>
              <a:rPr lang="en-US" altLang="zh-TW" sz="2800" dirty="0">
                <a:solidFill>
                  <a:srgbClr val="00B050"/>
                </a:solidFill>
              </a:rPr>
              <a:t>It seems to compare ‘pat’ with ‘pat’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394235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r>
              <a:rPr lang="en-US" altLang="zh-TW" sz="2800" dirty="0">
                <a:solidFill>
                  <a:srgbClr val="00B050"/>
                </a:solidFill>
              </a:rPr>
              <a:t>It seems to </a:t>
            </a:r>
            <a:r>
              <a:rPr lang="en-US" altLang="zh-TW" sz="2800">
                <a:solidFill>
                  <a:srgbClr val="00B050"/>
                </a:solidFill>
              </a:rPr>
              <a:t>compare ‘pat’ with ‘pat’</a:t>
            </a:r>
            <a:endParaRPr lang="en-US" altLang="zh-TW" sz="2800" dirty="0">
              <a:solidFill>
                <a:srgbClr val="00B050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D9808-5CD4-B446-8C9C-527BDE26FB6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18BA53-0AEF-F041-B739-DFE0C94388E2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42CE92-E154-494F-BCD9-E95DFF006F66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E35707E-D008-C24E-A21A-52A4EE9C4886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5591847-8CF3-2E4A-945E-1B60F6B96A2F}"/>
              </a:ext>
            </a:extLst>
          </p:cNvPr>
          <p:cNvCxnSpPr/>
          <p:nvPr/>
        </p:nvCxnSpPr>
        <p:spPr bwMode="auto">
          <a:xfrm>
            <a:off x="2627784" y="4293096"/>
            <a:ext cx="5472608" cy="0"/>
          </a:xfrm>
          <a:prstGeom prst="lin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E56911B-9405-7C4F-ACC8-39EBD0BC546B}"/>
              </a:ext>
            </a:extLst>
          </p:cNvPr>
          <p:cNvCxnSpPr/>
          <p:nvPr/>
        </p:nvCxnSpPr>
        <p:spPr bwMode="auto">
          <a:xfrm>
            <a:off x="3059832" y="4797152"/>
            <a:ext cx="5472608" cy="0"/>
          </a:xfrm>
          <a:prstGeom prst="lin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7368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7" y="1052736"/>
            <a:ext cx="8214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Can we search the string for the pattern in </a:t>
            </a:r>
            <a:r>
              <a:rPr lang="en-US" altLang="zh-TW" sz="2800" dirty="0">
                <a:solidFill>
                  <a:srgbClr val="C00000"/>
                </a:solidFill>
              </a:rPr>
              <a:t>linear </a:t>
            </a:r>
            <a:r>
              <a:rPr lang="en-US" altLang="zh-TW" sz="2800" dirty="0"/>
              <a:t>time?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dirty="0"/>
              <a:t>Can we search the string for the pattern </a:t>
            </a:r>
            <a:r>
              <a:rPr lang="en-US" altLang="zh-TW" sz="2800" dirty="0">
                <a:solidFill>
                  <a:srgbClr val="C00000"/>
                </a:solidFill>
              </a:rPr>
              <a:t>without moving backwards</a:t>
            </a:r>
            <a:r>
              <a:rPr lang="en-US" altLang="zh-TW" sz="2800" dirty="0"/>
              <a:t> in the string?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s=‘- a b c a b c a 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?</a:t>
            </a:r>
            <a:r>
              <a:rPr lang="en-US" altLang="zh-TW" sz="2800" dirty="0">
                <a:latin typeface="Courier" pitchFamily="2" charset="0"/>
              </a:rPr>
              <a:t> ? ? -’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 </a:t>
            </a:r>
            <a:r>
              <a:rPr lang="en-US" altLang="zh-TW" sz="2800" dirty="0">
                <a:latin typeface="Courier" pitchFamily="2" charset="0"/>
              </a:rPr>
              <a:t> 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  <a:endParaRPr lang="en-US" altLang="zh-TW" sz="24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  <a:endParaRPr lang="en-US" altLang="zh-TW" sz="2800" dirty="0"/>
          </a:p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1931CAC-D454-514C-A27B-DBDCD2369197}"/>
              </a:ext>
            </a:extLst>
          </p:cNvPr>
          <p:cNvCxnSpPr>
            <a:cxnSpLocks/>
          </p:cNvCxnSpPr>
          <p:nvPr/>
        </p:nvCxnSpPr>
        <p:spPr bwMode="auto">
          <a:xfrm>
            <a:off x="2195736" y="3501008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7880534-1A92-C949-AACD-44078E36DC4D}"/>
              </a:ext>
            </a:extLst>
          </p:cNvPr>
          <p:cNvCxnSpPr>
            <a:cxnSpLocks/>
          </p:cNvCxnSpPr>
          <p:nvPr/>
        </p:nvCxnSpPr>
        <p:spPr bwMode="auto">
          <a:xfrm>
            <a:off x="2195736" y="4077072"/>
            <a:ext cx="5832648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AD45CC1-9BC7-7447-879F-23FAB548D045}"/>
              </a:ext>
            </a:extLst>
          </p:cNvPr>
          <p:cNvCxnSpPr>
            <a:cxnSpLocks/>
          </p:cNvCxnSpPr>
          <p:nvPr/>
        </p:nvCxnSpPr>
        <p:spPr bwMode="auto">
          <a:xfrm>
            <a:off x="6300192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81810AB-8440-E142-A2A2-DA269E6F871B}"/>
              </a:ext>
            </a:extLst>
          </p:cNvPr>
          <p:cNvCxnSpPr>
            <a:cxnSpLocks/>
          </p:cNvCxnSpPr>
          <p:nvPr/>
        </p:nvCxnSpPr>
        <p:spPr bwMode="auto">
          <a:xfrm>
            <a:off x="6732240" y="3068960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98895A32-2153-754A-8AF0-BEB2AB9E6578}"/>
              </a:ext>
            </a:extLst>
          </p:cNvPr>
          <p:cNvSpPr txBox="1"/>
          <p:nvPr/>
        </p:nvSpPr>
        <p:spPr>
          <a:xfrm>
            <a:off x="3779912" y="60312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前綴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059C19-387C-784D-8A7F-D02F1C426ABE}"/>
              </a:ext>
            </a:extLst>
          </p:cNvPr>
          <p:cNvSpPr txBox="1"/>
          <p:nvPr/>
        </p:nvSpPr>
        <p:spPr>
          <a:xfrm>
            <a:off x="5543372" y="60212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後</a:t>
            </a:r>
            <a:r>
              <a:rPr kumimoji="1" lang="zh-TW" altLang="en-US" dirty="0"/>
              <a:t>綴</a:t>
            </a: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1BAD8C0B-23C6-3646-8FF9-324C4DC3B7F0}"/>
              </a:ext>
            </a:extLst>
          </p:cNvPr>
          <p:cNvSpPr/>
          <p:nvPr/>
        </p:nvSpPr>
        <p:spPr bwMode="auto">
          <a:xfrm rot="5400000">
            <a:off x="4078061" y="3187462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76F6208-5140-4041-8629-39072919841E}"/>
              </a:ext>
            </a:extLst>
          </p:cNvPr>
          <p:cNvSpPr/>
          <p:nvPr/>
        </p:nvSpPr>
        <p:spPr bwMode="auto">
          <a:xfrm rot="16200000">
            <a:off x="5338202" y="2935061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24FC609-2E9A-C24A-837F-40E586758220}"/>
              </a:ext>
            </a:extLst>
          </p:cNvPr>
          <p:cNvCxnSpPr/>
          <p:nvPr/>
        </p:nvCxnSpPr>
        <p:spPr bwMode="auto">
          <a:xfrm>
            <a:off x="2627784" y="4293096"/>
            <a:ext cx="5472608" cy="0"/>
          </a:xfrm>
          <a:prstGeom prst="lin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B10EB77-2671-B540-BE2B-B45503FC44D9}"/>
              </a:ext>
            </a:extLst>
          </p:cNvPr>
          <p:cNvCxnSpPr/>
          <p:nvPr/>
        </p:nvCxnSpPr>
        <p:spPr bwMode="auto">
          <a:xfrm>
            <a:off x="3059832" y="4797152"/>
            <a:ext cx="5472608" cy="0"/>
          </a:xfrm>
          <a:prstGeom prst="lin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3541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57E890D-1B77-BF49-AC0A-E6EF6090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2ADCDA6-C530-3941-AF49-44DE88E4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299FE-8F4C-1E48-9167-815A9181E023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F7B1C27-5F6C-204B-8806-79A744D75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Two-Dimension Arrays</a:t>
            </a:r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id="{4361A266-C767-674A-9A84-C1DE14761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1484784"/>
            <a:ext cx="718978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Courier" pitchFamily="2" charset="0"/>
              </a:rPr>
              <a:t>int</a:t>
            </a:r>
            <a:r>
              <a:rPr lang="en-US" altLang="zh-TW" dirty="0">
                <a:latin typeface="Courier" pitchFamily="2" charset="0"/>
              </a:rPr>
              <a:t> ** make2dArray(</a:t>
            </a:r>
            <a:r>
              <a:rPr lang="en-US" altLang="zh-TW" dirty="0" err="1">
                <a:latin typeface="Courier" pitchFamily="2" charset="0"/>
              </a:rPr>
              <a:t>int</a:t>
            </a:r>
            <a:r>
              <a:rPr lang="en-US" altLang="zh-TW" dirty="0">
                <a:latin typeface="Courier" pitchFamily="2" charset="0"/>
              </a:rPr>
              <a:t> rows, </a:t>
            </a:r>
            <a:r>
              <a:rPr lang="en-US" altLang="zh-TW" dirty="0" err="1">
                <a:latin typeface="Courier" pitchFamily="2" charset="0"/>
              </a:rPr>
              <a:t>int</a:t>
            </a:r>
            <a:r>
              <a:rPr lang="en-US" altLang="zh-TW" dirty="0">
                <a:latin typeface="Courier" pitchFamily="2" charset="0"/>
              </a:rPr>
              <a:t> cols)</a:t>
            </a:r>
          </a:p>
          <a:p>
            <a:r>
              <a:rPr lang="en-US" altLang="zh-TW" dirty="0">
                <a:latin typeface="Courier" pitchFamily="2" charset="0"/>
              </a:rPr>
              <a:t>{</a:t>
            </a:r>
          </a:p>
          <a:p>
            <a:endParaRPr lang="en-US" altLang="zh-TW" dirty="0">
              <a:latin typeface="Courier" pitchFamily="2" charset="0"/>
            </a:endParaRPr>
          </a:p>
          <a:p>
            <a:r>
              <a:rPr lang="en-US" altLang="zh-TW" dirty="0">
                <a:latin typeface="Courier" pitchFamily="2" charset="0"/>
              </a:rPr>
              <a:t>  </a:t>
            </a:r>
            <a:r>
              <a:rPr lang="en-US" altLang="zh-TW" dirty="0" err="1">
                <a:latin typeface="Courier" pitchFamily="2" charset="0"/>
              </a:rPr>
              <a:t>int</a:t>
            </a:r>
            <a:r>
              <a:rPr lang="en-US" altLang="zh-TW" dirty="0">
                <a:latin typeface="Courier" pitchFamily="2" charset="0"/>
              </a:rPr>
              <a:t> **x, </a:t>
            </a:r>
            <a:r>
              <a:rPr lang="en-US" altLang="zh-TW" dirty="0" err="1">
                <a:latin typeface="Courier" pitchFamily="2" charset="0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;</a:t>
            </a:r>
          </a:p>
          <a:p>
            <a:endParaRPr lang="en-US" altLang="zh-TW" dirty="0">
              <a:latin typeface="Courier" pitchFamily="2" charset="0"/>
              <a:sym typeface="Symbol" pitchFamily="2" charset="2"/>
            </a:endParaRP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  x = malloc 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sizeof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int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*), rows);</a:t>
            </a: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// x = malloc 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sizeof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(*x), rows);</a:t>
            </a:r>
          </a:p>
          <a:p>
            <a:endParaRPr lang="en-US" altLang="zh-TW" dirty="0">
              <a:latin typeface="Courier" pitchFamily="2" charset="0"/>
              <a:sym typeface="Symbol" pitchFamily="2" charset="2"/>
            </a:endParaRP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  for(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 = 0; 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 &lt; rows; 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 ++)</a:t>
            </a: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    x[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] = malloc 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sizeof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int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), cols);</a:t>
            </a: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// x[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i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] = malloc (</a:t>
            </a:r>
            <a:r>
              <a:rPr lang="en-US" altLang="zh-TW" dirty="0" err="1">
                <a:latin typeface="Courier" pitchFamily="2" charset="0"/>
                <a:sym typeface="Symbol" pitchFamily="2" charset="2"/>
              </a:rPr>
              <a:t>sizeof</a:t>
            </a:r>
            <a:r>
              <a:rPr lang="en-US" altLang="zh-TW" dirty="0">
                <a:latin typeface="Courier" pitchFamily="2" charset="0"/>
                <a:sym typeface="Symbol" pitchFamily="2" charset="2"/>
              </a:rPr>
              <a:t>(**x), cols);</a:t>
            </a:r>
          </a:p>
          <a:p>
            <a:endParaRPr lang="en-US" altLang="zh-TW" dirty="0">
              <a:latin typeface="Courier" pitchFamily="2" charset="0"/>
              <a:sym typeface="Symbol" pitchFamily="2" charset="2"/>
            </a:endParaRP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  return x;</a:t>
            </a:r>
          </a:p>
          <a:p>
            <a:r>
              <a:rPr lang="en-US" altLang="zh-TW" dirty="0">
                <a:latin typeface="Courier" pitchFamily="2" charset="0"/>
                <a:sym typeface="Symbol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6786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90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zh-TW" altLang="en-US" sz="2800" i="1" dirty="0">
                <a:latin typeface="Courier" pitchFamily="2" charset="0"/>
              </a:rPr>
              <a:t> </a:t>
            </a:r>
            <a:endParaRPr lang="en-US" altLang="zh-TW" sz="2800" i="1" dirty="0">
              <a:solidFill>
                <a:srgbClr val="7030A0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21344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91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2771800" y="437571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8330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92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3455875" y="441195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40131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93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4067944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5940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94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4683151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0204BCBE-28A3-5A4D-A40D-F274150ADFE3}"/>
              </a:ext>
            </a:extLst>
          </p:cNvPr>
          <p:cNvSpPr/>
          <p:nvPr/>
        </p:nvSpPr>
        <p:spPr bwMode="auto">
          <a:xfrm rot="16200000">
            <a:off x="4294085" y="4753689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C6DC65FD-BB2D-7B4E-A09A-10BA491693EB}"/>
              </a:ext>
            </a:extLst>
          </p:cNvPr>
          <p:cNvSpPr/>
          <p:nvPr/>
        </p:nvSpPr>
        <p:spPr bwMode="auto">
          <a:xfrm rot="5400000">
            <a:off x="2377559" y="517476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21416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95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5292080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8F475B31-0826-D24E-AE5E-E2F0436271F0}"/>
              </a:ext>
            </a:extLst>
          </p:cNvPr>
          <p:cNvSpPr/>
          <p:nvPr/>
        </p:nvSpPr>
        <p:spPr bwMode="auto">
          <a:xfrm rot="16200000">
            <a:off x="4544522" y="4359683"/>
            <a:ext cx="216133" cy="1090851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730F4527-58C8-AD45-B952-104B9B5C0F5D}"/>
              </a:ext>
            </a:extLst>
          </p:cNvPr>
          <p:cNvSpPr/>
          <p:nvPr/>
        </p:nvSpPr>
        <p:spPr bwMode="auto">
          <a:xfrm rot="5400000">
            <a:off x="2640366" y="4777225"/>
            <a:ext cx="216133" cy="1090851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7259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96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5940152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DB823F77-556C-A448-8D00-02B128489E90}"/>
              </a:ext>
            </a:extLst>
          </p:cNvPr>
          <p:cNvSpPr/>
          <p:nvPr/>
        </p:nvSpPr>
        <p:spPr bwMode="auto">
          <a:xfrm rot="16200000">
            <a:off x="4879588" y="4024617"/>
            <a:ext cx="216135" cy="1760982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66E5CFC5-54D2-3F43-8D58-C33CBB9AF2A3}"/>
              </a:ext>
            </a:extLst>
          </p:cNvPr>
          <p:cNvSpPr/>
          <p:nvPr/>
        </p:nvSpPr>
        <p:spPr bwMode="auto">
          <a:xfrm rot="5400000">
            <a:off x="2984151" y="4433440"/>
            <a:ext cx="158632" cy="1720921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4939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97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5" y="753616"/>
            <a:ext cx="8895859" cy="382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</a:t>
            </a: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6516216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38390143-D8E1-8241-9F76-4DF8AFD458D1}"/>
              </a:ext>
            </a:extLst>
          </p:cNvPr>
          <p:cNvSpPr/>
          <p:nvPr/>
        </p:nvSpPr>
        <p:spPr bwMode="auto">
          <a:xfrm rot="16200000">
            <a:off x="5148011" y="3756193"/>
            <a:ext cx="288143" cy="2369837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ADF9A319-630C-8D42-9097-51C03513759E}"/>
              </a:ext>
            </a:extLst>
          </p:cNvPr>
          <p:cNvSpPr/>
          <p:nvPr/>
        </p:nvSpPr>
        <p:spPr bwMode="auto">
          <a:xfrm rot="5400000">
            <a:off x="3380194" y="4037396"/>
            <a:ext cx="158632" cy="2513010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5250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98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7236296" y="4293096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63692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C4240612-6333-2C4E-A280-3DF593EB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2</a:t>
            </a:r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1FA107B5-446C-6843-97EC-75D63975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02E-1DE7-C543-A0A4-37C53B70EB92}" type="slidenum">
              <a:rPr lang="en-US" altLang="zh-TW"/>
              <a:pPr/>
              <a:t>99</a:t>
            </a:fld>
            <a:endParaRPr lang="en-US" altLang="zh-TW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04CAF723-9038-204D-A205-5472B9AE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96" y="-113505"/>
            <a:ext cx="7772400" cy="1143000"/>
          </a:xfrm>
        </p:spPr>
        <p:txBody>
          <a:bodyPr/>
          <a:lstStyle/>
          <a:p>
            <a:pPr algn="ctr"/>
            <a:r>
              <a:rPr lang="en-US" altLang="zh-TW" dirty="0"/>
              <a:t>Pattern Matching</a:t>
            </a:r>
          </a:p>
        </p:txBody>
      </p:sp>
      <p:sp>
        <p:nvSpPr>
          <p:cNvPr id="69635" name="Text Box 3">
            <a:extLst>
              <a:ext uri="{FF2B5EF4-FFF2-40B4-BE49-F238E27FC236}">
                <a16:creationId xmlns:a16="http://schemas.microsoft.com/office/drawing/2014/main" id="{CC5A5CA5-3A6E-DA47-B8BA-B6AD9A2B6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024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zh-TW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7B7E48-B8D7-CA40-BCFF-0514FD26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753616"/>
            <a:ext cx="8640960" cy="555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/>
              <a:t>Let’s examine the </a:t>
            </a:r>
            <a:r>
              <a:rPr lang="en-US" altLang="zh-TW" sz="2800" dirty="0">
                <a:solidFill>
                  <a:srgbClr val="7030A0"/>
                </a:solidFill>
              </a:rPr>
              <a:t>prefix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suffix</a:t>
            </a:r>
            <a:r>
              <a:rPr lang="en-US" altLang="zh-TW" sz="2800" dirty="0"/>
              <a:t> of the pattern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s=‘- a b c</a:t>
            </a:r>
            <a:r>
              <a:rPr lang="en-US" altLang="zh-TW" sz="2800" dirty="0">
                <a:latin typeface="Courier" pitchFamily="2" charset="0"/>
              </a:rPr>
              <a:t> a b c a</a:t>
            </a:r>
            <a:r>
              <a:rPr lang="en-US" altLang="zh-TW" sz="2800" dirty="0">
                <a:solidFill>
                  <a:srgbClr val="C00000"/>
                </a:solidFill>
                <a:latin typeface="Courier" pitchFamily="2" charset="0"/>
              </a:rPr>
              <a:t> ? </a:t>
            </a:r>
            <a:r>
              <a:rPr lang="en-US" altLang="zh-TW" sz="2800" dirty="0">
                <a:latin typeface="Courier" pitchFamily="2" charset="0"/>
              </a:rPr>
              <a:t>. . ? -’</a:t>
            </a:r>
            <a:r>
              <a:rPr lang="en-US" altLang="zh-TW" sz="2800" dirty="0"/>
              <a:t>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pat=‘a b c 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d</a:t>
            </a:r>
            <a:r>
              <a:rPr lang="en-US" altLang="zh-TW" sz="2800" i="1" dirty="0">
                <a:latin typeface="Courier" pitchFamily="2" charset="0"/>
              </a:rPr>
              <a:t>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pat=‘a b c 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d a b’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pat=‘a 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b</a:t>
            </a:r>
            <a:r>
              <a:rPr lang="en-US" altLang="zh-TW" sz="2800" i="1" dirty="0">
                <a:latin typeface="Courier" pitchFamily="2" charset="0"/>
              </a:rPr>
              <a:t> c a b c a d a b’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          pat=‘</a:t>
            </a:r>
            <a:r>
              <a:rPr lang="en-US" altLang="zh-TW" sz="2800" i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altLang="zh-TW" sz="2800" i="1" dirty="0">
                <a:latin typeface="Courier" pitchFamily="2" charset="0"/>
              </a:rPr>
              <a:t> b c a b c a d a b’</a:t>
            </a:r>
          </a:p>
          <a:p>
            <a:pPr marL="0" indent="0">
              <a:buNone/>
            </a:pPr>
            <a:endParaRPr lang="en-US" altLang="zh-TW" sz="2800" i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j  0  1  2  3  4  5  6  7  8  9 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pat  a  b  c  a  b  c  a  d  a  b</a:t>
            </a:r>
          </a:p>
          <a:p>
            <a:pPr marL="0" indent="0">
              <a:buNone/>
            </a:pPr>
            <a:r>
              <a:rPr lang="en-US" altLang="zh-TW" sz="2800" i="1" dirty="0">
                <a:latin typeface="Courier" pitchFamily="2" charset="0"/>
              </a:rPr>
              <a:t>    </a:t>
            </a:r>
            <a:r>
              <a:rPr lang="en-US" altLang="zh-TW" sz="2800" i="1" dirty="0">
                <a:solidFill>
                  <a:srgbClr val="7030A0"/>
                </a:solidFill>
                <a:latin typeface="Courier" pitchFamily="2" charset="0"/>
              </a:rPr>
              <a:t>f -1 -1 -1  0  1  2  3 -1  0</a:t>
            </a:r>
          </a:p>
          <a:p>
            <a:pPr marL="0" indent="0">
              <a:buNone/>
            </a:pPr>
            <a:endParaRPr lang="en-US" altLang="zh-TW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4117E20-555A-F240-AE35-20E02ABA1F0E}"/>
              </a:ext>
            </a:extLst>
          </p:cNvPr>
          <p:cNvCxnSpPr>
            <a:cxnSpLocks/>
          </p:cNvCxnSpPr>
          <p:nvPr/>
        </p:nvCxnSpPr>
        <p:spPr bwMode="auto">
          <a:xfrm>
            <a:off x="7884368" y="4411958"/>
            <a:ext cx="0" cy="229364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B25407-2C94-E741-A1C8-477B3ABD879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141277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右中括弧 9">
            <a:extLst>
              <a:ext uri="{FF2B5EF4-FFF2-40B4-BE49-F238E27FC236}">
                <a16:creationId xmlns:a16="http://schemas.microsoft.com/office/drawing/2014/main" id="{3942ECA4-2E2D-164A-87EA-D1CD527CD6B4}"/>
              </a:ext>
            </a:extLst>
          </p:cNvPr>
          <p:cNvSpPr/>
          <p:nvPr/>
        </p:nvSpPr>
        <p:spPr bwMode="auto">
          <a:xfrm rot="5400000">
            <a:off x="2601896" y="1422485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D7738E7F-4C37-5548-8BFC-C330B275ADC4}"/>
              </a:ext>
            </a:extLst>
          </p:cNvPr>
          <p:cNvSpPr/>
          <p:nvPr/>
        </p:nvSpPr>
        <p:spPr bwMode="auto">
          <a:xfrm rot="16200000">
            <a:off x="3862037" y="1170084"/>
            <a:ext cx="195790" cy="1512168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E044AA4C-41BC-B049-9A37-228548EC4716}"/>
              </a:ext>
            </a:extLst>
          </p:cNvPr>
          <p:cNvSpPr/>
          <p:nvPr/>
        </p:nvSpPr>
        <p:spPr bwMode="auto">
          <a:xfrm rot="5400000">
            <a:off x="3195963" y="2562927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BB2A446-436E-EB41-A768-2572D87C3E10}"/>
              </a:ext>
            </a:extLst>
          </p:cNvPr>
          <p:cNvSpPr/>
          <p:nvPr/>
        </p:nvSpPr>
        <p:spPr bwMode="auto">
          <a:xfrm rot="16200000">
            <a:off x="4456103" y="2242555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6E2F12CE-816F-5546-A674-F92813F527E9}"/>
              </a:ext>
            </a:extLst>
          </p:cNvPr>
          <p:cNvSpPr/>
          <p:nvPr/>
        </p:nvSpPr>
        <p:spPr bwMode="auto">
          <a:xfrm rot="16200000">
            <a:off x="7444435" y="4733029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右中括弧 14">
            <a:extLst>
              <a:ext uri="{FF2B5EF4-FFF2-40B4-BE49-F238E27FC236}">
                <a16:creationId xmlns:a16="http://schemas.microsoft.com/office/drawing/2014/main" id="{906B0B9A-F050-D042-BED3-BC64D7F704CF}"/>
              </a:ext>
            </a:extLst>
          </p:cNvPr>
          <p:cNvSpPr/>
          <p:nvPr/>
        </p:nvSpPr>
        <p:spPr bwMode="auto">
          <a:xfrm rot="5400000">
            <a:off x="2331866" y="5165078"/>
            <a:ext cx="195790" cy="324035"/>
          </a:xfrm>
          <a:prstGeom prst="rightBracke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9122523"/>
      </p:ext>
    </p:extLst>
  </p:cSld>
  <p:clrMapOvr>
    <a:masterClrMapping/>
  </p:clrMapOvr>
</p:sld>
</file>

<file path=ppt/theme/theme1.xml><?xml version="1.0" encoding="utf-8"?>
<a:theme xmlns:a="http://schemas.openxmlformats.org/drawingml/2006/main" name="Dads Tie.pot">
  <a:themeElements>
    <a:clrScheme name="Dads Tie.pot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.po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Dads Tie.pot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.pot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Office\Templates\簡報設計範本\Dads Tie.pot</Template>
  <TotalTime>13894</TotalTime>
  <Words>14197</Words>
  <Application>Microsoft Office PowerPoint</Application>
  <PresentationFormat>如螢幕大小 (4:3)</PresentationFormat>
  <Paragraphs>1426</Paragraphs>
  <Slides>128</Slides>
  <Notes>14</Notes>
  <HiddenSlides>1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128</vt:i4>
      </vt:variant>
    </vt:vector>
  </HeadingPairs>
  <TitlesOfParts>
    <vt:vector size="144" baseType="lpstr">
      <vt:lpstr>CambriaMath</vt:lpstr>
      <vt:lpstr>Courier</vt:lpstr>
      <vt:lpstr>Monotype Sorts</vt:lpstr>
      <vt:lpstr>TimesNewRomanPS</vt:lpstr>
      <vt:lpstr>TimesNewRomanPSMT</vt:lpstr>
      <vt:lpstr>UniversalMath1 BT</vt:lpstr>
      <vt:lpstr>新細明體</vt:lpstr>
      <vt:lpstr>標楷體</vt:lpstr>
      <vt:lpstr>Arial</vt:lpstr>
      <vt:lpstr>Cambria Math</vt:lpstr>
      <vt:lpstr>Symbol</vt:lpstr>
      <vt:lpstr>Times New Roman</vt:lpstr>
      <vt:lpstr>Wingdings</vt:lpstr>
      <vt:lpstr>Dads Tie.pot</vt:lpstr>
      <vt:lpstr>文件</vt:lpstr>
      <vt:lpstr>方程式</vt:lpstr>
      <vt:lpstr>CHAPTER 2 </vt:lpstr>
      <vt:lpstr>Arrays</vt:lpstr>
      <vt:lpstr>ADT Array is      objects: A set of pairs &lt;index, value&gt; where for each value of index        there is a value from the set item. Index is a finite ordered set of one or       more dimensions, for example, {0, … , n-1} for one dimension,     {(0,0),(0,1),(0,2),(1,0),(1,1),(1,2),(2,0),(2,1),(2,2)} for two dimensions,      etc.    Functions:    for all A  Array, i  index, x  item, j, size  integer    Array Create(j, list)   ::= return an array of  j dimensions where list is a                                              j-tuple whose ith element is the size of the                                                     ith dimension. Items are undefined.    Item Retrieve(A, i)    ::= if (i  index) return the item associated with                                           index value i in array A                                          else return error   Array Store(A, i, x)   ::= if (i in index)                                           return an array that is identical to array                                            A except the new pair &lt;i, x&gt; has been                                            inserted  else return error   end array *ADT 2.1: Abstract Data Type Array (p.52)   </vt:lpstr>
      <vt:lpstr>Arrays in C</vt:lpstr>
      <vt:lpstr>Arrays in C (Continued)</vt:lpstr>
      <vt:lpstr>Example: 1-dimension array addressing</vt:lpstr>
      <vt:lpstr>PowerPoint 簡報</vt:lpstr>
      <vt:lpstr>Two-Dimension Arrays</vt:lpstr>
      <vt:lpstr>Two-Dimension Arrays</vt:lpstr>
      <vt:lpstr>Structures (aka records)</vt:lpstr>
      <vt:lpstr>Create structure data type</vt:lpstr>
      <vt:lpstr>Embed a struct within a struct</vt:lpstr>
      <vt:lpstr>Unions</vt:lpstr>
      <vt:lpstr>Self-Referential Structures</vt:lpstr>
      <vt:lpstr>PowerPoint 簡報</vt:lpstr>
      <vt:lpstr>Ordered List</vt:lpstr>
      <vt:lpstr>Operations on Ordered List</vt:lpstr>
      <vt:lpstr>PowerPoint 簡報</vt:lpstr>
      <vt:lpstr>ADT Polynomial is        objects:                                                 ; a set of ordered pairs of &lt;ei,ai&gt; where ai in Coefficients and ei in Exponents, ei are integers &gt;= 0 functions: for all poly, poly1, poly2 ∈ Polynomial, coef  ∈ Coefficients, expon ∈ Exponents Polynomial Zero( )                              ::= return the polynomial,              p(x) = 0  Boolean IsZero(poly)                          ::= if (poly) return FALSE                                                                    else return TRUE Coefficient Coef(poly, expon)             ::= if (expon ∈ poly) return its                                                                      coefficient else return Zero   Exponent Lead_Exp(poly)                   ::= return the largest exponent in               poly Polynomial Attach(poly,coef, expon)  ::= if (expon ∈ poly) return error                                                                      else return the polynomial poly                                                                      with the term &lt;coef, expon&gt;                                                                        inserted </vt:lpstr>
      <vt:lpstr>Polynomial Remove(poly, expon)              ::= if (expon ∈ poly) return the        polynomial poly with the         term whose exponent is         expon deleted                       else return error Polynomial SingleMult(poly, coef, expon) ::= return the polynomial                                                                           poly • coef • xexpon Polynomial Add(poly1, poly2)                    ::= return the polynomial        poly1 +poly2 Polynomial Mult(poly1, poly2)                   ::= return the polynomial                                                                           poly1 • poly2</vt:lpstr>
      <vt:lpstr>/* d =a + b, where a, b, and d are polynomials */ d = Zero( ) while (! IsZero(a) &amp;&amp; ! IsZero(b)) do {    switch COMPARE (Lead_Exp(a), Lead_Exp(b))  {        case -1: d =            Attach(d, Coef (b, Lead_Exp(b)), Lead_Exp(b));            b = Remove(b, Lead_Exp(b));            break;       case  0: sum = Coef (a, Lead_Exp (a)) + Coef (b, Lead_Exp(b));           if (sum) {               Attach (d, sum, Lead_Exp(a));               a = Remove(a , Lead_Exp(a));               b = Remove(b , Lead_Exp(b));               }            break;</vt:lpstr>
      <vt:lpstr>case 1: d =            Attach(d, Coef (a, Lead_Exp(a)), Lead_Exp(a));            a = Remove(a, Lead_Exp(a));         }      } insert any remaining terms of a or b into d</vt:lpstr>
      <vt:lpstr>Data structure 2: use one global array to store all polynomials</vt:lpstr>
      <vt:lpstr>attach(coef, expon); </vt:lpstr>
      <vt:lpstr>void padd (int startA, int finishA, int startB, int finishB,                                                       int *startD, int *finishD) { /* add A(x) and B(x) to obtain D(x) */     float coefficient;    *startD = avail;      while (startA &lt;= finishA &amp;&amp; startB &lt;= finishB)      switch (COMPARE(terms[startA].expon,                                        terms[startB].expon)) {       case -1:  /* A expon &lt; B expon */                attach(terms[startB].coef, terms[startB].expon);                startB++                break; </vt:lpstr>
      <vt:lpstr>case  0: /* equal exponents */  coefficient = terms[startA].coef +                                  terms[startB].coef;  if (coefficient)   attach (coefficient, terms[startA].expon);  startA++;   startB++;  break; case 1: /* A expon &gt; B expon */            attach(terms[startA].coef, terms[startA].expon);            startA++; } </vt:lpstr>
      <vt:lpstr>/* add in remaining terms of  A(x) */ for( ; startA &lt;= finishA; startA++)      attach(terms[starta].coef, terms[starta].expon); /* add in remaining terms of B(x) */ for( ; startB &lt;= finishB; startB++)     attach(terms[startB].coef, terms[startB].expon); *finishD =avail -1; }</vt:lpstr>
      <vt:lpstr>void attach(float coefficient, int exponent) {  /* add a new term to the polynomial */     if (avail &gt;= MAX_TERMS) {        fprintf(stderr, “Too many terms in the polynomial\n”);        exit(1);       }       terms[avail].coef  = coefficient;       terms[avail++].expon = exponent; }</vt:lpstr>
      <vt:lpstr>PowerPoint 簡報</vt:lpstr>
      <vt:lpstr>PowerPoint 簡報</vt:lpstr>
      <vt:lpstr>PowerPoint 簡報</vt:lpstr>
      <vt:lpstr>ADT SparseMatrix is   objects: a set of triples, &lt;row, column, value&gt;, where row    and column are integers and form a unique combination, and   value comes from the set item.   functions:     for all a, b ∈ SparseMatrix, x ∈ item, i, j, maxCol,        maxRow ∈ index   SparseMarix Create(maxRow, maxCol) ::=                                return a SparseMatrix that can hold up to                                maxItems = maxRow × maxCol and                                  whose maximum row size is maxRow and                                  whose maximum  column size is maxCol.                              </vt:lpstr>
      <vt:lpstr>SparseMatrix Transpose(a) ::=                            return the matrix produced by interchanging                            the row and column value of every triple. SparseMatrix Add(a, b) ::=                             if the dimensions of a and b are the same                               return the matrix produced by adding                               corresponding items, namely those with                               identical row and column values.                             else return error SparseMatrix Multiply(a, b) ::=                             if number of columns in a equals number of                               rows in b                             return the matrix d produced by multiplying                             a by b according to the formula: d [i] [j] =                             ∑(a[i][k]•b[k][j]) where d (i, j) is the (i,j)th                             element                             else return error.</vt:lpstr>
      <vt:lpstr>PowerPoint 簡報</vt:lpstr>
      <vt:lpstr>SparseMatrix Create(max_row, max_col) ::=   #define MAX_TERMS 101 /* maximum number of terms +1*/     typedef struct {                  int col;                  int row;                  int value;                  } term;     term a[MAX_TERMS]</vt:lpstr>
      <vt:lpstr>PowerPoint 簡報</vt:lpstr>
      <vt:lpstr>PowerPoint 簡報</vt:lpstr>
      <vt:lpstr>PowerPoint 簡報</vt:lpstr>
      <vt:lpstr>PowerPoint 簡報</vt:lpstr>
      <vt:lpstr>PowerPoint 簡報</vt:lpstr>
      <vt:lpstr>void transpose (term a[], term b[]) /* b is set to the transpose of a */ {     int n, i, j, currentb;     n = a[0].value;  /* total number of elements */     b[0].row = a[0].col;  /* rows in b = columns in a */     b[0].col = a[0].row;  /*columns in b = rows in a */     b[0].value = n;     if (n &gt; 0) {                  /*non zero matrix */         currentb = 1;         for (i = 0; i &lt; a[0].col; i++)         /* transpose by columns in a */               for( j = 1; j &lt;=  n; j++)               /*  find elements from the current column */                     if (a[j].col == i) {                     /* element is in current column, add it to b */</vt:lpstr>
      <vt:lpstr>                   b[currentb].row = a[j].col;                  b[currentb].col  = a[j].row;                  b[currentb].value = a[j].value;                  currentb++               }    } }        </vt:lpstr>
      <vt:lpstr>PowerPoint 簡報</vt:lpstr>
      <vt:lpstr>             Col      [0] [1] [2] [3] [4] [5] rowTerms =       1    0   0    0    0   0 startingPos =</vt:lpstr>
      <vt:lpstr>             Col      [0] [1] [2] [3] [4] [5] rowTerms =       1    0   0    1    0   0 startingPos =</vt:lpstr>
      <vt:lpstr>             Col      [0] [1] [2] [3] [4] [5] rowTerms =       1    0   0    1    0   1 startingPos =</vt:lpstr>
      <vt:lpstr>             Col      [0] [1] [2] [3] [4] [5] rowTerms =       1    1   0    1    0   1 startingPos =</vt:lpstr>
      <vt:lpstr>             Col      [0] [1] [2] [3] [4] [5] rowTerms =       1    1   1    1    0   1 startingPos =</vt:lpstr>
      <vt:lpstr>             Col      [0] [1] [2] [3] [4] [5] rowTerms =       1    1   1    2    0   1 startingPos =</vt:lpstr>
      <vt:lpstr>             Col      [0] [1] [2] [3] [4] [5] rowTerms =       2    1   1    2    0   1 startingPos =</vt:lpstr>
      <vt:lpstr>             Col      [0] [1] [2] [3] [4] [5] rowTerms =       2    1   2    2    0   1 startingPos =</vt:lpstr>
      <vt:lpstr>             Col      [0] [1] [2] [3] [4] [5] rowTerms =       2    1   2    2    0   1 startingPos =     1    3   4    6    8   8</vt:lpstr>
      <vt:lpstr>  void fast_transpose(term a[ ], term b[ ])   {   /* the transpose of a is placed in b */     int rowTerms[MAX_COL], startingPos[MAX_COL];     int i, j, numCols = a[0].col, numTerms = a[0].value;     b[0].row = numCols; b[0].col = a[0].row;     b[0].value = numTerms;     if (num_terms &gt; 0){ /*nonzero matrix*/           for (i = 0; i &lt; numCols; i++)              rowTerms[i] = 0;        for (i = 1; i  &lt;= numTerms; i++)              rowTerm [a[i].col]++        startingPos[0] = 1;        for (i =1; i &lt; numCols; i++)               startingPos[i]=startingPos[i-1] +rowTerms [i-1];     </vt:lpstr>
      <vt:lpstr>          for (i=1; i &lt;= num_terms, i++) {                    j = startingPos[a[i].col]++;                    b[j].row = a[i].col;                     b[j].col = a[i].row;                    b[j].value = a[i].value;          }     } } *Program  2.9: Fast transpose of a sparse matrix (p. 78)</vt:lpstr>
      <vt:lpstr>          for (i=1; i &lt;= num_terms, i++) {                    j = startingPos[a[i].col]++;                    b[j].row = a[i].col;                     b[j].col = a[i].row;                    b[j].value = a[i].value;          }     } } *Program  2.9: Fast transpose of a sparse matrix (p. 78)</vt:lpstr>
      <vt:lpstr>PowerPoint 簡報</vt:lpstr>
      <vt:lpstr>PowerPoint 簡報</vt:lpstr>
      <vt:lpstr>PowerPoint 簡報</vt:lpstr>
      <vt:lpstr>PowerPoint 簡報</vt:lpstr>
      <vt:lpstr>PowerPoint 簡報</vt:lpstr>
      <vt:lpstr>void mmult (term a[ ], term b[ ], term d[ ] ) /* multiply two sparse matrices */ {      int i, j, column, totalB = b[0].value, totalD = 0;      int rowsA = a[0].row, colsA = a[0].col,      totalA = a[0].value; int colsB = b[0].col,      int rowBegin = 1, row = a[1].row, sum =0;      term newB[MAX_TERMS];      if (colsA != b[0].row){            fprintf (stderr, “Incompatible matrices\n”);            exit (1);      }      fast_transpose(b, newB);      /* set boundary condition */      a[totalA+1].row = rowsA;      newB[totalB+1].row = colsB;      newB[totalB+1].col = 0; </vt:lpstr>
      <vt:lpstr>  for (i = 1; i &lt;= totalA; ) {     column = newB[1].row;     for (j = 1; j &lt;= totalB+1;) {     /* mutiply row of a by column of b */        if (a[i].row != row)  {            storesum(d, &amp;totalD, row, column, &amp;sum);            i = rowBegin;            for (; newB[j].row == column; j++)                 ;            column =newB[j].row         }        else if (newB[j].row !=  column) {            storesum(d, &amp;totalD, row, column, &amp;sum);            i = rowBegin;            column =newB[j].row        }</vt:lpstr>
      <vt:lpstr>        else switch (COMPARE (a[i].col, newB[j].col)) {             case -1: /* go to next term in a */                       i++; break;             case 0: /* add terms, go to next term in a and b */                       sum += (a[i++].value * newB[j++].value);                       break;              case 1: /* advance to next term in b*/                        j++              }       } /* end of for j &lt;= totalB+1 */       for (; a[i].row == row; i++)            ;        rowBegin = i; row = a[i].row;     } /* end of for i &lt;=totalA */     d[0].row = rowsA;     d[0].col = colsB; d[0].value = totalD; }  </vt:lpstr>
      <vt:lpstr>Analyzing the algorithm</vt:lpstr>
      <vt:lpstr>Analyzing the algorithm</vt:lpstr>
      <vt:lpstr>for (i =0; i &lt; rowsA; i++)     for (j=0; j &lt; colsB; j++) {        sum =0;        for (k=0; k &lt; colsA; k++)             sum += (a[i][k] *b[k][j]);        d[i][j] =sum;     } </vt:lpstr>
      <vt:lpstr>void storesum(term d[ ], int *totalD, int row, int column,                                                             int *sum) { /* if *sum != 0, then it along with its row and column     position is stored as the *totalD+1 entry in d */     if (*sum)        if (*totalD &lt; MAX_TERMS) {           d[++*totalD].row = row;           d[*totalD].col = column;           d[*totalD].value = *sum;        }       else {          fprintf(stderr, ”Numbers of terms in product                                                exceed %d\n”, MAX_TERMS);         exit(1);   } }</vt:lpstr>
      <vt:lpstr>PowerPoint 簡報</vt:lpstr>
      <vt:lpstr>Abstract Data Type of Strings</vt:lpstr>
      <vt:lpstr>ADT String is   objects: a finite set of zero or more characters.   functions:     for all s, t ∈ String, i, j, m ∈ non-negative integers      String Null(m) ::=                                 return a String whose maximum length is                                m characters, but is initially set to NULL                                We write NULL as "".     Integer Compare(s, t) ::=                                if s equals t return 0                                else if s precedes t return -1                                else return +1 </vt:lpstr>
      <vt:lpstr>    Boolean IsNull(s)   ::=                                 if (Compare(s, NULL)) return FALSE                                else return TRUE     Integer Length(s) ::=                                if (Compare(s, NULL))                                  return the number of characters in s                                else return 0     String Concat(s, t) ::=                                 if (Compare(t, NULL))                                   return a string whose elements are those                                                of s followed by those of t                                 else return s     String Substr(s, i, j) ::=                                  if ((j &gt; 0) &amp;&amp; (i + j – 1) &lt; Length (s))                                    return the string containing the characters                                                of s at positions i, i + 1, …, i + j - 1                                  else return NULL</vt:lpstr>
      <vt:lpstr>Representation of Strings</vt:lpstr>
      <vt:lpstr>String Insertion</vt:lpstr>
      <vt:lpstr>String Insertion</vt:lpstr>
      <vt:lpstr>String Insertion</vt:lpstr>
      <vt:lpstr>PowerPoint 簡報</vt:lpstr>
      <vt:lpstr>Pattern Matching</vt:lpstr>
      <vt:lpstr>Pattern Matching</vt:lpstr>
      <vt:lpstr>PowerPoint 簡報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Prefix and Suffix</vt:lpstr>
      <vt:lpstr>Build the Table</vt:lpstr>
      <vt:lpstr>Build the Table</vt:lpstr>
      <vt:lpstr>Build the Table</vt:lpstr>
      <vt:lpstr>Pattern Matching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</dc:title>
  <dc:creator>NLG</dc:creator>
  <cp:lastModifiedBy>user</cp:lastModifiedBy>
  <cp:revision>951</cp:revision>
  <dcterms:created xsi:type="dcterms:W3CDTF">1998-07-08T02:12:21Z</dcterms:created>
  <dcterms:modified xsi:type="dcterms:W3CDTF">2020-09-22T05:00:40Z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hh_chen@csie.ntu.edu.tw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U:\get\Personal\資料結構</vt:lpwstr>
  </property>
  <property fmtid="{D5CDD505-2E9C-101B-9397-08002B2CF9AE}" pid="22" name="EncodingType">
    <vt:i4>5</vt:i4>
  </property>
</Properties>
</file>